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9" r:id="rId2"/>
  </p:sldIdLst>
  <p:sldSz cx="7920038" cy="11052175"/>
  <p:notesSz cx="6797675" cy="9926638"/>
  <p:defaultTextStyle>
    <a:defPPr>
      <a:defRPr lang="ja-JP"/>
    </a:defPPr>
    <a:lvl1pPr marL="0" algn="l" defTabSz="937626" rtl="0" eaLnBrk="1" latinLnBrk="0" hangingPunct="1">
      <a:defRPr kumimoji="1" sz="1846" kern="1200">
        <a:solidFill>
          <a:schemeClr val="tx1"/>
        </a:solidFill>
        <a:latin typeface="+mn-lt"/>
        <a:ea typeface="+mn-ea"/>
        <a:cs typeface="+mn-cs"/>
      </a:defRPr>
    </a:lvl1pPr>
    <a:lvl2pPr marL="468813" algn="l" defTabSz="937626" rtl="0" eaLnBrk="1" latinLnBrk="0" hangingPunct="1">
      <a:defRPr kumimoji="1" sz="1846" kern="1200">
        <a:solidFill>
          <a:schemeClr val="tx1"/>
        </a:solidFill>
        <a:latin typeface="+mn-lt"/>
        <a:ea typeface="+mn-ea"/>
        <a:cs typeface="+mn-cs"/>
      </a:defRPr>
    </a:lvl2pPr>
    <a:lvl3pPr marL="937626" algn="l" defTabSz="937626" rtl="0" eaLnBrk="1" latinLnBrk="0" hangingPunct="1">
      <a:defRPr kumimoji="1" sz="1846" kern="1200">
        <a:solidFill>
          <a:schemeClr val="tx1"/>
        </a:solidFill>
        <a:latin typeface="+mn-lt"/>
        <a:ea typeface="+mn-ea"/>
        <a:cs typeface="+mn-cs"/>
      </a:defRPr>
    </a:lvl3pPr>
    <a:lvl4pPr marL="1406439" algn="l" defTabSz="937626" rtl="0" eaLnBrk="1" latinLnBrk="0" hangingPunct="1">
      <a:defRPr kumimoji="1" sz="1846" kern="1200">
        <a:solidFill>
          <a:schemeClr val="tx1"/>
        </a:solidFill>
        <a:latin typeface="+mn-lt"/>
        <a:ea typeface="+mn-ea"/>
        <a:cs typeface="+mn-cs"/>
      </a:defRPr>
    </a:lvl4pPr>
    <a:lvl5pPr marL="1875252" algn="l" defTabSz="937626" rtl="0" eaLnBrk="1" latinLnBrk="0" hangingPunct="1">
      <a:defRPr kumimoji="1" sz="1846" kern="1200">
        <a:solidFill>
          <a:schemeClr val="tx1"/>
        </a:solidFill>
        <a:latin typeface="+mn-lt"/>
        <a:ea typeface="+mn-ea"/>
        <a:cs typeface="+mn-cs"/>
      </a:defRPr>
    </a:lvl5pPr>
    <a:lvl6pPr marL="2344064" algn="l" defTabSz="937626" rtl="0" eaLnBrk="1" latinLnBrk="0" hangingPunct="1">
      <a:defRPr kumimoji="1" sz="1846" kern="1200">
        <a:solidFill>
          <a:schemeClr val="tx1"/>
        </a:solidFill>
        <a:latin typeface="+mn-lt"/>
        <a:ea typeface="+mn-ea"/>
        <a:cs typeface="+mn-cs"/>
      </a:defRPr>
    </a:lvl6pPr>
    <a:lvl7pPr marL="2812877" algn="l" defTabSz="937626" rtl="0" eaLnBrk="1" latinLnBrk="0" hangingPunct="1">
      <a:defRPr kumimoji="1" sz="1846" kern="1200">
        <a:solidFill>
          <a:schemeClr val="tx1"/>
        </a:solidFill>
        <a:latin typeface="+mn-lt"/>
        <a:ea typeface="+mn-ea"/>
        <a:cs typeface="+mn-cs"/>
      </a:defRPr>
    </a:lvl7pPr>
    <a:lvl8pPr marL="3281690" algn="l" defTabSz="937626" rtl="0" eaLnBrk="1" latinLnBrk="0" hangingPunct="1">
      <a:defRPr kumimoji="1" sz="1846" kern="1200">
        <a:solidFill>
          <a:schemeClr val="tx1"/>
        </a:solidFill>
        <a:latin typeface="+mn-lt"/>
        <a:ea typeface="+mn-ea"/>
        <a:cs typeface="+mn-cs"/>
      </a:defRPr>
    </a:lvl8pPr>
    <a:lvl9pPr marL="3750503" algn="l" defTabSz="937626" rtl="0" eaLnBrk="1" latinLnBrk="0" hangingPunct="1">
      <a:defRPr kumimoji="1" sz="184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82" userDrawn="1">
          <p15:clr>
            <a:srgbClr val="A4A3A4"/>
          </p15:clr>
        </p15:guide>
        <p15:guide id="2" pos="249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ED85"/>
    <a:srgbClr val="E2AC00"/>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660"/>
  </p:normalViewPr>
  <p:slideViewPr>
    <p:cSldViewPr showGuides="1">
      <p:cViewPr varScale="1">
        <p:scale>
          <a:sx n="44" d="100"/>
          <a:sy n="44" d="100"/>
        </p:scale>
        <p:origin x="2358" y="42"/>
      </p:cViewPr>
      <p:guideLst>
        <p:guide orient="horz" pos="3482"/>
        <p:guide pos="249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94005" y="3433340"/>
            <a:ext cx="6732033" cy="2369054"/>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88007" y="6262899"/>
            <a:ext cx="5544026" cy="282444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2675157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654475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749276" y="690763"/>
            <a:ext cx="1472633" cy="1470297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327252" y="690763"/>
            <a:ext cx="4290020" cy="1470297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3739635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70099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5628" y="7102047"/>
            <a:ext cx="6732033" cy="219508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5628" y="4684385"/>
            <a:ext cx="6732033" cy="24176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323076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327255" y="4021765"/>
            <a:ext cx="2880639" cy="113719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339891" y="4021765"/>
            <a:ext cx="2882014" cy="113719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111108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96004" y="442600"/>
            <a:ext cx="7128035" cy="1842029"/>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96002" y="2473949"/>
            <a:ext cx="3499392" cy="10310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96002" y="3504973"/>
            <a:ext cx="3499392" cy="63677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023272" y="2473949"/>
            <a:ext cx="3500767" cy="10310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023272" y="3504973"/>
            <a:ext cx="3500767" cy="636779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4080770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2026517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172791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96006" y="440041"/>
            <a:ext cx="2605637" cy="187273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096517" y="440042"/>
            <a:ext cx="4427521" cy="9432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96006" y="2312771"/>
            <a:ext cx="2605637" cy="75599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428300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552384" y="7736523"/>
            <a:ext cx="4752023" cy="913340"/>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552384" y="987533"/>
            <a:ext cx="4752023" cy="66313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552384" y="8649863"/>
            <a:ext cx="4752023" cy="129709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B7173F6-7F48-4F69-9EBE-D563AA05653A}" type="datetimeFigureOut">
              <a:rPr kumimoji="1" lang="ja-JP" altLang="en-US" smtClean="0"/>
              <a:t>2022/9/29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2300211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96004" y="442600"/>
            <a:ext cx="7128035" cy="1842029"/>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96004" y="2578842"/>
            <a:ext cx="7128035" cy="7293925"/>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96004" y="10243730"/>
            <a:ext cx="1848009" cy="588426"/>
          </a:xfrm>
          <a:prstGeom prst="rect">
            <a:avLst/>
          </a:prstGeom>
        </p:spPr>
        <p:txBody>
          <a:bodyPr vert="horz" lIns="91440" tIns="45720" rIns="91440" bIns="45720" rtlCol="0" anchor="ctr"/>
          <a:lstStyle>
            <a:lvl1pPr algn="l">
              <a:defRPr sz="1200">
                <a:solidFill>
                  <a:schemeClr val="tx1">
                    <a:tint val="75000"/>
                  </a:schemeClr>
                </a:solidFill>
              </a:defRPr>
            </a:lvl1pPr>
          </a:lstStyle>
          <a:p>
            <a:fld id="{BB7173F6-7F48-4F69-9EBE-D563AA05653A}" type="datetimeFigureOut">
              <a:rPr kumimoji="1" lang="ja-JP" altLang="en-US" smtClean="0"/>
              <a:t>2022/9/29</a:t>
            </a:fld>
            <a:endParaRPr kumimoji="1" lang="ja-JP" altLang="en-US"/>
          </a:p>
        </p:txBody>
      </p:sp>
      <p:sp>
        <p:nvSpPr>
          <p:cNvPr id="5" name="フッター プレースホルダー 4"/>
          <p:cNvSpPr>
            <a:spLocks noGrp="1"/>
          </p:cNvSpPr>
          <p:nvPr>
            <p:ph type="ftr" sz="quarter" idx="3"/>
          </p:nvPr>
        </p:nvSpPr>
        <p:spPr>
          <a:xfrm>
            <a:off x="2706014" y="10243730"/>
            <a:ext cx="2508012" cy="588426"/>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676030" y="10243730"/>
            <a:ext cx="1848009" cy="588426"/>
          </a:xfrm>
          <a:prstGeom prst="rect">
            <a:avLst/>
          </a:prstGeom>
        </p:spPr>
        <p:txBody>
          <a:bodyPr vert="horz" lIns="91440" tIns="45720" rIns="91440" bIns="45720" rtlCol="0" anchor="ctr"/>
          <a:lstStyle>
            <a:lvl1pPr algn="r">
              <a:defRPr sz="1200">
                <a:solidFill>
                  <a:schemeClr val="tx1">
                    <a:tint val="75000"/>
                  </a:schemeClr>
                </a:solidFill>
              </a:defRPr>
            </a:lvl1pPr>
          </a:lstStyle>
          <a:p>
            <a:fld id="{630AB3CA-9E85-4A35-8EA8-3D7260353E9B}" type="slidenum">
              <a:rPr kumimoji="1" lang="ja-JP" altLang="en-US" smtClean="0"/>
              <a:t>‹#›</a:t>
            </a:fld>
            <a:endParaRPr kumimoji="1" lang="ja-JP" altLang="en-US"/>
          </a:p>
        </p:txBody>
      </p:sp>
    </p:spTree>
    <p:extLst>
      <p:ext uri="{BB962C8B-B14F-4D97-AF65-F5344CB8AC3E}">
        <p14:creationId xmlns:p14="http://schemas.microsoft.com/office/powerpoint/2010/main" val="2370225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 name="正方形/長方形 28"/>
          <p:cNvSpPr/>
          <p:nvPr/>
        </p:nvSpPr>
        <p:spPr>
          <a:xfrm>
            <a:off x="144437" y="143742"/>
            <a:ext cx="7920038" cy="10764689"/>
          </a:xfrm>
          <a:prstGeom prst="rect">
            <a:avLst/>
          </a:prstGeom>
          <a:solidFill>
            <a:srgbClr val="8AED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0070C0"/>
              </a:solidFill>
              <a:latin typeface="HGPｺﾞｼｯｸE" panose="020B0900000000000000" pitchFamily="50" charset="-128"/>
              <a:ea typeface="HGPｺﾞｼｯｸE" panose="020B0900000000000000" pitchFamily="50" charset="-128"/>
            </a:endParaRPr>
          </a:p>
        </p:txBody>
      </p:sp>
      <p:sp>
        <p:nvSpPr>
          <p:cNvPr id="44" name="円/楕円 43"/>
          <p:cNvSpPr/>
          <p:nvPr/>
        </p:nvSpPr>
        <p:spPr>
          <a:xfrm>
            <a:off x="95799" y="27810"/>
            <a:ext cx="7968676" cy="4794006"/>
          </a:xfrm>
          <a:prstGeom prst="ellipse">
            <a:avLst/>
          </a:prstGeom>
          <a:gradFill flip="none" rotWithShape="1">
            <a:gsLst>
              <a:gs pos="0">
                <a:schemeClr val="bg1"/>
              </a:gs>
              <a:gs pos="100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6" name="テキスト ボックス 11"/>
          <p:cNvSpPr txBox="1"/>
          <p:nvPr/>
        </p:nvSpPr>
        <p:spPr>
          <a:xfrm>
            <a:off x="334030" y="917577"/>
            <a:ext cx="7183219" cy="1015663"/>
          </a:xfrm>
          <a:prstGeom prst="rect">
            <a:avLst/>
          </a:prstGeom>
          <a:noFill/>
          <a:ln>
            <a:solidFill>
              <a:schemeClr val="tx1"/>
            </a:solid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　光科学イノベーションセンターでは、「次世代放射光施設（愛称：</a:t>
            </a:r>
            <a:r>
              <a:rPr lang="en-US" altLang="ja-JP" sz="1200" dirty="0" err="1">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NanoTerasu</a:t>
            </a:r>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）」の２０２３年度完成、２０２４年度の運用開始を目指して、宮城県仙台市の東北大学・青葉山新キャンパス内に建設を進めています。</a:t>
            </a:r>
            <a:endParaRPr lang="en-US" altLang="ja-JP"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endParaRPr>
          </a:p>
          <a:p>
            <a:pPr algn="just"/>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　本説明会は、新潟県内における</a:t>
            </a:r>
            <a:r>
              <a:rPr lang="en-US" altLang="ja-JP" sz="1200" dirty="0" err="1">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NanoTerasu</a:t>
            </a:r>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の認知度向上ならびに、放射光施設に興味・関心をお持ちの皆様に、利活用に関する具体的なイメージを掴んでいただく場として開催いたします。</a:t>
            </a:r>
            <a:endParaRPr lang="en-US" altLang="ja-JP"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endParaRPr>
          </a:p>
          <a:p>
            <a:pPr algn="just"/>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　</a:t>
            </a:r>
            <a:r>
              <a:rPr lang="ja-JP" altLang="en-US" sz="1200" dirty="0">
                <a:solidFill>
                  <a:schemeClr val="accent1"/>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是非、多くの企業・団体様のご参加をお待ちしております</a:t>
            </a:r>
            <a:r>
              <a:rPr lang="ja-JP" altLang="en-US" sz="120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a:t>
            </a:r>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10282" t="15637" r="4918" b="15250"/>
          <a:stretch/>
        </p:blipFill>
        <p:spPr>
          <a:xfrm>
            <a:off x="3902940" y="2035214"/>
            <a:ext cx="3672408" cy="2107092"/>
          </a:xfrm>
          <a:prstGeom prst="rect">
            <a:avLst/>
          </a:prstGeom>
          <a:ln>
            <a:noFill/>
          </a:ln>
          <a:effectLst>
            <a:softEdge rad="112500"/>
          </a:effectLst>
        </p:spPr>
      </p:pic>
      <p:sp>
        <p:nvSpPr>
          <p:cNvPr id="32" name="正方形/長方形 31"/>
          <p:cNvSpPr/>
          <p:nvPr/>
        </p:nvSpPr>
        <p:spPr>
          <a:xfrm>
            <a:off x="435687" y="260794"/>
            <a:ext cx="7186497" cy="584775"/>
          </a:xfrm>
          <a:prstGeom prst="rect">
            <a:avLst/>
          </a:prstGeom>
        </p:spPr>
        <p:txBody>
          <a:bodyPr wrap="square">
            <a:spAutoFit/>
          </a:bodyPr>
          <a:lstStyle/>
          <a:p>
            <a:pPr lvl="0" algn="ctr"/>
            <a:r>
              <a:rPr lang="ja-JP"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ｺﾞｼｯｸE" panose="020B0900000000000000" pitchFamily="50" charset="-128"/>
                <a:ea typeface="HGPｺﾞｼｯｸE" panose="020B0900000000000000" pitchFamily="50" charset="-128"/>
                <a:cs typeface="Arial" panose="020B0604020202020204" pitchFamily="34" charset="0"/>
              </a:rPr>
              <a:t>次世代放射光施設（</a:t>
            </a:r>
            <a:r>
              <a:rPr lang="en-US" altLang="ja-JP" sz="32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HGPｺﾞｼｯｸE" panose="020B0900000000000000" pitchFamily="50" charset="-128"/>
                <a:ea typeface="HGPｺﾞｼｯｸE" panose="020B0900000000000000" pitchFamily="50" charset="-128"/>
                <a:cs typeface="Arial" panose="020B0604020202020204" pitchFamily="34" charset="0"/>
              </a:rPr>
              <a:t>NanoTerasu</a:t>
            </a:r>
            <a:r>
              <a:rPr lang="en-US" altLang="ja-JP"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ｺﾞｼｯｸE" panose="020B0900000000000000" pitchFamily="50" charset="-128"/>
                <a:ea typeface="HGPｺﾞｼｯｸE" panose="020B0900000000000000" pitchFamily="50" charset="-128"/>
                <a:cs typeface="Arial" panose="020B0604020202020204" pitchFamily="34" charset="0"/>
              </a:rPr>
              <a:t>)</a:t>
            </a:r>
            <a:r>
              <a:rPr lang="ja-JP" altLang="en-US"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ｺﾞｼｯｸE" panose="020B0900000000000000" pitchFamily="50" charset="-128"/>
                <a:ea typeface="HGPｺﾞｼｯｸE" panose="020B0900000000000000" pitchFamily="50" charset="-128"/>
                <a:cs typeface="Arial" panose="020B0604020202020204" pitchFamily="34" charset="0"/>
              </a:rPr>
              <a:t>説明会</a:t>
            </a:r>
            <a:endParaRPr lang="en-US" altLang="ja-JP" sz="3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HGPｺﾞｼｯｸE" panose="020B0900000000000000" pitchFamily="50" charset="-128"/>
              <a:ea typeface="HGPｺﾞｼｯｸE" panose="020B0900000000000000" pitchFamily="50" charset="-128"/>
              <a:cs typeface="Arial" panose="020B0604020202020204" pitchFamily="34" charset="0"/>
            </a:endParaRPr>
          </a:p>
        </p:txBody>
      </p:sp>
      <p:grpSp>
        <p:nvGrpSpPr>
          <p:cNvPr id="3" name="グループ化 2"/>
          <p:cNvGrpSpPr/>
          <p:nvPr/>
        </p:nvGrpSpPr>
        <p:grpSpPr>
          <a:xfrm>
            <a:off x="403316" y="2047508"/>
            <a:ext cx="3916744" cy="2482603"/>
            <a:chOff x="794170" y="941896"/>
            <a:chExt cx="3325830" cy="1691752"/>
          </a:xfrm>
        </p:grpSpPr>
        <p:sp>
          <p:nvSpPr>
            <p:cNvPr id="6" name="正方形/長方形 5"/>
            <p:cNvSpPr/>
            <p:nvPr/>
          </p:nvSpPr>
          <p:spPr>
            <a:xfrm>
              <a:off x="2763254" y="1295835"/>
              <a:ext cx="156281" cy="272419"/>
            </a:xfrm>
            <a:prstGeom prst="rect">
              <a:avLst/>
            </a:prstGeom>
            <a:noFill/>
          </p:spPr>
          <p:txBody>
            <a:bodyPr wrap="none" lIns="91102" tIns="45551" rIns="91102" bIns="45551" anchor="ctr">
              <a:spAutoFit/>
            </a:bodyPr>
            <a:lstStyle/>
            <a:p>
              <a:pPr algn="dist"/>
              <a:endParaRPr lang="en-US" altLang="ja-JP" sz="2000" spc="-99" dirty="0">
                <a:ln w="13462">
                  <a:solidFill>
                    <a:schemeClr val="bg1"/>
                  </a:solidFill>
                  <a:prstDash val="solid"/>
                </a:ln>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endParaRPr>
            </a:p>
          </p:txBody>
        </p:sp>
        <p:sp>
          <p:nvSpPr>
            <p:cNvPr id="17" name="テキスト ボックス 11"/>
            <p:cNvSpPr txBox="1"/>
            <p:nvPr/>
          </p:nvSpPr>
          <p:spPr>
            <a:xfrm>
              <a:off x="813539" y="941896"/>
              <a:ext cx="3061883" cy="440438"/>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a:t>
              </a:r>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日時</a:t>
              </a:r>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 </a:t>
              </a:r>
              <a:r>
                <a:rPr lang="ja-JP" altLang="en-US" spc="-99" dirty="0">
                  <a:ln w="13462">
                    <a:noFill/>
                    <a:prstDash val="solid"/>
                  </a:ln>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rPr>
                <a:t>令和 ４年１０月２０日 </a:t>
              </a:r>
              <a:r>
                <a:rPr lang="en-US" altLang="ja-JP" spc="-99" dirty="0">
                  <a:ln w="13462">
                    <a:noFill/>
                    <a:prstDash val="solid"/>
                  </a:ln>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rPr>
                <a:t>(</a:t>
              </a:r>
              <a:r>
                <a:rPr lang="ja-JP" altLang="en-US" spc="-99" dirty="0">
                  <a:ln w="13462">
                    <a:noFill/>
                    <a:prstDash val="solid"/>
                  </a:ln>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rPr>
                <a:t>木</a:t>
              </a:r>
              <a:r>
                <a:rPr lang="en-US" altLang="ja-JP" spc="-99" dirty="0">
                  <a:ln w="13462">
                    <a:noFill/>
                    <a:prstDash val="solid"/>
                  </a:ln>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rPr>
                <a:t>)</a:t>
              </a:r>
            </a:p>
            <a:p>
              <a:pPr algn="just"/>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　　　　　　　　　１０：００～</a:t>
              </a:r>
              <a:r>
                <a:rPr lang="ja-JP" altLang="en-US" dirty="0" smtClean="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１１：３０</a:t>
              </a:r>
              <a:endPar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endParaRPr>
            </a:p>
          </p:txBody>
        </p:sp>
        <p:sp>
          <p:nvSpPr>
            <p:cNvPr id="33" name="テキスト ボックス 11"/>
            <p:cNvSpPr txBox="1"/>
            <p:nvPr/>
          </p:nvSpPr>
          <p:spPr>
            <a:xfrm>
              <a:off x="798926" y="1397062"/>
              <a:ext cx="3259929" cy="629197"/>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a:t>
              </a:r>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場所</a:t>
              </a:r>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a:t>
              </a:r>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ユニゾンプラザ　大研修室</a:t>
              </a:r>
              <a:endPar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endParaRPr>
            </a:p>
            <a:p>
              <a:pPr algn="just"/>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　　　　　</a:t>
              </a:r>
              <a:r>
                <a:rPr lang="zh-CN" altLang="en-US" sz="1200" b="1" dirty="0"/>
                <a:t>新潟市中央区上所</a:t>
              </a:r>
              <a:r>
                <a:rPr lang="en-US" altLang="zh-CN" sz="1200" b="1" dirty="0"/>
                <a:t>2</a:t>
              </a:r>
              <a:r>
                <a:rPr lang="zh-CN" altLang="en-US" sz="1200" b="1" dirty="0"/>
                <a:t>丁目</a:t>
              </a:r>
              <a:r>
                <a:rPr lang="en-US" altLang="zh-CN" sz="1200" b="1" dirty="0"/>
                <a:t>2</a:t>
              </a:r>
              <a:r>
                <a:rPr lang="zh-CN" altLang="en-US" sz="1200" b="1" dirty="0"/>
                <a:t>番</a:t>
              </a:r>
              <a:r>
                <a:rPr lang="en-US" altLang="zh-CN" sz="1200" b="1" dirty="0"/>
                <a:t>2</a:t>
              </a:r>
              <a:r>
                <a:rPr lang="zh-CN" altLang="en-US" sz="1200" b="1" dirty="0"/>
                <a:t>号</a:t>
              </a:r>
              <a:endParaRPr lang="en-US" altLang="ja-JP" sz="1200" b="1"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endParaRPr>
            </a:p>
            <a:p>
              <a:pPr algn="just"/>
              <a:r>
                <a:rPr lang="en-US" altLang="ja-JP" dirty="0"/>
                <a:t>https://www.unisonplaza.jp/access/</a:t>
              </a:r>
              <a:endPar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endParaRPr>
            </a:p>
          </p:txBody>
        </p:sp>
        <p:sp>
          <p:nvSpPr>
            <p:cNvPr id="38" name="テキスト ボックス 11"/>
            <p:cNvSpPr txBox="1"/>
            <p:nvPr/>
          </p:nvSpPr>
          <p:spPr>
            <a:xfrm>
              <a:off x="794170" y="2402943"/>
              <a:ext cx="3325830" cy="230705"/>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endParaRPr lang="en-US" altLang="ja-JP" sz="1600" dirty="0">
                <a:latin typeface="HGPｺﾞｼｯｸE" panose="020B0900000000000000" pitchFamily="50" charset="-128"/>
                <a:ea typeface="HGPｺﾞｼｯｸE" panose="020B0900000000000000" pitchFamily="50" charset="-128"/>
                <a:cs typeface="Meiryo" charset="-128"/>
              </a:endParaRPr>
            </a:p>
          </p:txBody>
        </p:sp>
      </p:grpSp>
      <p:sp>
        <p:nvSpPr>
          <p:cNvPr id="21" name="テキスト ボックス 20"/>
          <p:cNvSpPr txBox="1"/>
          <p:nvPr/>
        </p:nvSpPr>
        <p:spPr>
          <a:xfrm>
            <a:off x="311499" y="4758926"/>
            <a:ext cx="3288480" cy="839171"/>
          </a:xfrm>
          <a:prstGeom prst="roundRect">
            <a:avLst>
              <a:gd name="adj" fmla="val 3934"/>
            </a:avLst>
          </a:prstGeom>
          <a:noFill/>
          <a:ln w="15875">
            <a:solidFill>
              <a:schemeClr val="bg1"/>
            </a:solidFill>
          </a:ln>
          <a:effectLst>
            <a:outerShdw blurRad="50800" dist="38100" dir="2700000" algn="tl" rotWithShape="0">
              <a:prstClr val="black">
                <a:alpha val="40000"/>
              </a:prstClr>
            </a:outerShdw>
          </a:effectLst>
        </p:spPr>
        <p:txBody>
          <a:bodyPr wrap="square" lIns="108000" tIns="72000" numCol="1" rtlCol="0" anchor="t" anchorCtr="0">
            <a:noAutofit/>
          </a:bodyPr>
          <a:lstStyle/>
          <a:p>
            <a:pPr marL="95250"/>
            <a:r>
              <a:rPr lang="en-US" altLang="ja-JP" sz="16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6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講演内容</a:t>
            </a:r>
            <a:r>
              <a:rPr lang="en-US" altLang="ja-JP" sz="16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a:t>
            </a:r>
            <a:r>
              <a:rPr lang="ja-JP" altLang="en-US" sz="14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　</a:t>
            </a:r>
            <a:endParaRPr lang="en-US" altLang="ja-JP" sz="14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endParaRPr>
          </a:p>
          <a:p>
            <a:pPr marL="95250"/>
            <a:r>
              <a:rPr lang="ja-JP" altLang="en-US" sz="1400" kern="100" dirty="0">
                <a:solidFill>
                  <a:prstClr val="black"/>
                </a:solidFill>
                <a:latin typeface="HGPｺﾞｼｯｸE" panose="020B0900000000000000" pitchFamily="50" charset="-128"/>
                <a:ea typeface="HGPｺﾞｼｯｸE" panose="020B0900000000000000" pitchFamily="50" charset="-128"/>
                <a:cs typeface="Times New Roman" panose="02020603050405020304" pitchFamily="18" charset="0"/>
              </a:rPr>
              <a:t>〇</a:t>
            </a:r>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次世代放射光プロジェクトの概要</a:t>
            </a:r>
          </a:p>
          <a:p>
            <a:pPr marL="95250"/>
            <a:r>
              <a:rPr lang="ja-JP" altLang="en-US" sz="1400" kern="100" dirty="0">
                <a:latin typeface="HGPｺﾞｼｯｸE" panose="020B0900000000000000" pitchFamily="50" charset="-128"/>
                <a:ea typeface="HGPｺﾞｼｯｸE" panose="020B0900000000000000" pitchFamily="50" charset="-128"/>
                <a:cs typeface="Times New Roman" panose="02020603050405020304" pitchFamily="18" charset="0"/>
              </a:rPr>
              <a:t>〇次世代放射光施設で測定できること</a:t>
            </a:r>
          </a:p>
        </p:txBody>
      </p:sp>
      <p:sp>
        <p:nvSpPr>
          <p:cNvPr id="14" name="正方形/長方形 13"/>
          <p:cNvSpPr/>
          <p:nvPr/>
        </p:nvSpPr>
        <p:spPr>
          <a:xfrm>
            <a:off x="3683354" y="4707049"/>
            <a:ext cx="3843431" cy="938377"/>
          </a:xfrm>
          <a:prstGeom prst="rect">
            <a:avLst/>
          </a:prstGeom>
          <a:noFill/>
        </p:spPr>
        <p:txBody>
          <a:bodyPr vert="horz" wrap="square" lIns="35867" tIns="45551" rIns="35867" bIns="45551">
            <a:spAutoFit/>
          </a:bodyPr>
          <a:lstStyle/>
          <a:p>
            <a:pPr>
              <a:tabLst>
                <a:tab pos="1480273" algn="l"/>
              </a:tabLst>
            </a:pPr>
            <a:r>
              <a:rPr lang="en-US" altLang="ja-JP" sz="1100" dirty="0">
                <a:latin typeface="HGPｺﾞｼｯｸE" panose="020B0900000000000000" pitchFamily="50" charset="-128"/>
                <a:ea typeface="HGPｺﾞｼｯｸE" panose="020B0900000000000000" pitchFamily="50" charset="-128"/>
                <a:cs typeface="メイリオ" panose="020B0604030504040204" pitchFamily="50" charset="-128"/>
              </a:rPr>
              <a:t>【</a:t>
            </a: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主　催</a:t>
            </a:r>
            <a:r>
              <a:rPr lang="en-US" altLang="ja-JP" sz="1100" dirty="0">
                <a:latin typeface="HGPｺﾞｼｯｸE" panose="020B0900000000000000" pitchFamily="50" charset="-128"/>
                <a:ea typeface="HGPｺﾞｼｯｸE" panose="020B0900000000000000" pitchFamily="50" charset="-128"/>
                <a:cs typeface="メイリオ" panose="020B0604030504040204" pitchFamily="50" charset="-128"/>
              </a:rPr>
              <a:t>】</a:t>
            </a: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　　（一財） 光科学</a:t>
            </a:r>
            <a:r>
              <a:rPr lang="ja-JP" altLang="en-US"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イノベーションセンター（</a:t>
            </a:r>
            <a:r>
              <a:rPr lang="en-US" altLang="ja-JP"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PhoSIC</a:t>
            </a:r>
            <a:r>
              <a:rPr lang="ja-JP" altLang="en-US"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a:t>
            </a:r>
            <a:endParaRPr lang="en-US" altLang="ja-JP" sz="1100" dirty="0">
              <a:latin typeface="HGPｺﾞｼｯｸE" panose="020B0900000000000000" pitchFamily="50" charset="-128"/>
              <a:ea typeface="HGPｺﾞｼｯｸE" panose="020B0900000000000000" pitchFamily="50" charset="-128"/>
              <a:cs typeface="メイリオ" panose="020B0604030504040204" pitchFamily="50" charset="-128"/>
            </a:endParaRPr>
          </a:p>
          <a:p>
            <a:pPr>
              <a:tabLst>
                <a:tab pos="1480273" algn="l"/>
              </a:tabLst>
            </a:pP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　　　　　　　</a:t>
            </a:r>
            <a:r>
              <a:rPr lang="ja-JP" altLang="en-US"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東経連</a:t>
            </a: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ビジネスセンター</a:t>
            </a:r>
            <a:endParaRPr lang="en-US" altLang="ja-JP" sz="1100" dirty="0">
              <a:latin typeface="HGPｺﾞｼｯｸE" panose="020B0900000000000000" pitchFamily="50" charset="-128"/>
              <a:ea typeface="HGPｺﾞｼｯｸE" panose="020B0900000000000000" pitchFamily="50" charset="-128"/>
              <a:cs typeface="メイリオ" panose="020B0604030504040204" pitchFamily="50" charset="-128"/>
            </a:endParaRPr>
          </a:p>
          <a:p>
            <a:pPr>
              <a:tabLst>
                <a:tab pos="1480273" algn="l"/>
              </a:tabLst>
            </a:pPr>
            <a:r>
              <a:rPr lang="en-US" altLang="ja-JP"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a:t>
            </a:r>
            <a:r>
              <a:rPr lang="ja-JP" altLang="en-US"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共　催</a:t>
            </a:r>
            <a:r>
              <a:rPr lang="en-US" altLang="ja-JP"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a:t>
            </a:r>
            <a:r>
              <a:rPr lang="ja-JP" altLang="en-US"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　新潟商工</a:t>
            </a:r>
            <a:r>
              <a:rPr lang="ja-JP" altLang="en-US" sz="11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会議所</a:t>
            </a:r>
            <a:r>
              <a:rPr lang="ja-JP" altLang="en-US" sz="10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にいがた産学官金連携推進ネットワーク</a:t>
            </a:r>
            <a:endParaRPr lang="en-US" altLang="ja-JP" sz="1000" dirty="0" smtClean="0">
              <a:latin typeface="HGPｺﾞｼｯｸE" panose="020B0900000000000000" pitchFamily="50" charset="-128"/>
              <a:ea typeface="HGPｺﾞｼｯｸE" panose="020B0900000000000000" pitchFamily="50" charset="-128"/>
              <a:cs typeface="ＭＳ Ｐゴシック" panose="020B0600070205080204" pitchFamily="50" charset="-128"/>
            </a:endParaRPr>
          </a:p>
          <a:p>
            <a:pPr>
              <a:tabLst>
                <a:tab pos="1480273" algn="l"/>
              </a:tabLst>
            </a:pPr>
            <a:r>
              <a:rPr lang="ja-JP" altLang="en-US" sz="1000" dirty="0">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en-US" sz="10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en-US" sz="11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　（一社）　新潟県経営者協会、</a:t>
            </a: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 （一社</a:t>
            </a:r>
            <a:r>
              <a:rPr lang="ja-JP" altLang="en-US"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）東北</a:t>
            </a:r>
            <a:r>
              <a:rPr lang="ja-JP" altLang="en-US" sz="1100" dirty="0">
                <a:latin typeface="HGPｺﾞｼｯｸE" panose="020B0900000000000000" pitchFamily="50" charset="-128"/>
                <a:ea typeface="HGPｺﾞｼｯｸE" panose="020B0900000000000000" pitchFamily="50" charset="-128"/>
                <a:cs typeface="メイリオ" panose="020B0604030504040204" pitchFamily="50" charset="-128"/>
              </a:rPr>
              <a:t>経済</a:t>
            </a:r>
            <a:r>
              <a:rPr lang="ja-JP" altLang="en-US" sz="1100" dirty="0" smtClean="0">
                <a:latin typeface="HGPｺﾞｼｯｸE" panose="020B0900000000000000" pitchFamily="50" charset="-128"/>
                <a:ea typeface="HGPｺﾞｼｯｸE" panose="020B0900000000000000" pitchFamily="50" charset="-128"/>
                <a:cs typeface="メイリオ" panose="020B0604030504040204" pitchFamily="50" charset="-128"/>
              </a:rPr>
              <a:t>連合会</a:t>
            </a:r>
            <a:endParaRPr lang="en-US" altLang="ja-JP" sz="1100" dirty="0">
              <a:latin typeface="HGPｺﾞｼｯｸE" panose="020B0900000000000000" pitchFamily="50" charset="-128"/>
              <a:ea typeface="HGPｺﾞｼｯｸE" panose="020B0900000000000000" pitchFamily="50" charset="-128"/>
              <a:cs typeface="ＭＳ Ｐゴシック" panose="020B0600070205080204" pitchFamily="50" charset="-128"/>
            </a:endParaRPr>
          </a:p>
          <a:p>
            <a:pPr>
              <a:tabLst>
                <a:tab pos="1480273" algn="l"/>
              </a:tabLst>
            </a:pPr>
            <a:r>
              <a:rPr lang="en-US" altLang="ja-JP"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a:t>
            </a:r>
            <a:r>
              <a:rPr lang="ja-JP" altLang="en-US"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後　援</a:t>
            </a:r>
            <a:r>
              <a:rPr lang="en-US" altLang="ja-JP"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a:t>
            </a:r>
            <a:r>
              <a:rPr lang="ja-JP" altLang="en-US" sz="1100" dirty="0">
                <a:latin typeface="HGPｺﾞｼｯｸE" panose="020B0900000000000000" pitchFamily="50" charset="-128"/>
                <a:ea typeface="HGPｺﾞｼｯｸE" panose="020B0900000000000000" pitchFamily="50" charset="-128"/>
                <a:cs typeface="ＭＳ Ｐゴシック" panose="020B0600070205080204" pitchFamily="50" charset="-128"/>
              </a:rPr>
              <a:t>　</a:t>
            </a:r>
            <a:r>
              <a:rPr lang="ja-JP" altLang="en-US" sz="11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新潟県、東北大学</a:t>
            </a:r>
            <a:r>
              <a:rPr lang="en-US" altLang="ja-JP" sz="1100" dirty="0" smtClean="0">
                <a:latin typeface="HGPｺﾞｼｯｸE" panose="020B0900000000000000" pitchFamily="50" charset="-128"/>
                <a:ea typeface="HGPｺﾞｼｯｸE" panose="020B0900000000000000" pitchFamily="50" charset="-128"/>
                <a:cs typeface="ＭＳ Ｐゴシック" panose="020B0600070205080204" pitchFamily="50" charset="-128"/>
              </a:rPr>
              <a:t>SRIS</a:t>
            </a:r>
            <a:endParaRPr lang="ja-JP" altLang="en-US" sz="1000" dirty="0">
              <a:latin typeface="HGPｺﾞｼｯｸE" panose="020B0900000000000000" pitchFamily="50" charset="-128"/>
              <a:ea typeface="HGPｺﾞｼｯｸE" panose="020B0900000000000000" pitchFamily="50" charset="-128"/>
              <a:cs typeface="ＭＳ Ｐゴシック" panose="020B0600070205080204" pitchFamily="50" charset="-128"/>
            </a:endParaRPr>
          </a:p>
        </p:txBody>
      </p:sp>
      <p:sp>
        <p:nvSpPr>
          <p:cNvPr id="15" name="テキスト ボックス 11"/>
          <p:cNvSpPr txBox="1"/>
          <p:nvPr/>
        </p:nvSpPr>
        <p:spPr>
          <a:xfrm>
            <a:off x="3839815" y="4084912"/>
            <a:ext cx="3792612" cy="577081"/>
          </a:xfrm>
          <a:prstGeom prst="rect">
            <a:avLst/>
          </a:prstGeom>
          <a:noFill/>
          <a:ln>
            <a:noFill/>
          </a:ln>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ja-JP" altLang="en-US"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「放射光施設」は</a:t>
            </a:r>
            <a:r>
              <a:rPr lang="en-US" altLang="ja-JP"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a:t>
            </a:r>
            <a:r>
              <a:rPr lang="ja-JP" altLang="en-US" sz="1050" dirty="0">
                <a:solidFill>
                  <a:srgbClr val="0070C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ナノ（</a:t>
            </a:r>
            <a:r>
              <a:rPr lang="en-US" altLang="ja-JP" sz="1050" dirty="0">
                <a:solidFill>
                  <a:srgbClr val="0070C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10</a:t>
            </a:r>
            <a:r>
              <a:rPr lang="ja-JP" altLang="en-US" sz="1050" dirty="0">
                <a:solidFill>
                  <a:srgbClr val="0070C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億分</a:t>
            </a:r>
            <a:r>
              <a:rPr lang="en-US" altLang="ja-JP" sz="1050" dirty="0">
                <a:solidFill>
                  <a:srgbClr val="0070C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1</a:t>
            </a:r>
            <a:r>
              <a:rPr lang="ja-JP" altLang="en-US" sz="1050" dirty="0">
                <a:solidFill>
                  <a:srgbClr val="0070C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）の世界を見ることが出来る巨大な顕微鏡</a:t>
            </a:r>
            <a:r>
              <a:rPr lang="en-US" altLang="ja-JP"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a:t>
            </a:r>
            <a:r>
              <a:rPr lang="ja-JP" altLang="en-US" sz="1050" dirty="0" err="1">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a:t>
            </a:r>
            <a:r>
              <a:rPr lang="ja-JP" altLang="en-US"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最新の</a:t>
            </a:r>
            <a:r>
              <a:rPr lang="ja-JP" altLang="en-US" sz="1050" dirty="0">
                <a:solidFill>
                  <a:srgbClr val="FF000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次世代放射光施設（</a:t>
            </a:r>
            <a:r>
              <a:rPr lang="en-US" altLang="ja-JP" sz="1050" dirty="0" err="1">
                <a:solidFill>
                  <a:srgbClr val="FF000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NanoTerasu</a:t>
            </a:r>
            <a:r>
              <a:rPr lang="ja-JP" altLang="en-US" sz="1050" dirty="0">
                <a:solidFill>
                  <a:srgbClr val="FF0000"/>
                </a:solidFill>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a:t>
            </a:r>
            <a:r>
              <a:rPr lang="ja-JP" altLang="en-US"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rPr>
              <a:t>は官民共同プロジェクトとして、東北大学青葉山新キャンパス内に建設中。</a:t>
            </a:r>
            <a:endParaRPr lang="en-US" altLang="ja-JP" sz="1050" dirty="0">
              <a:effectLst>
                <a:outerShdw blurRad="50800" dist="50800" dir="5400000" algn="ctr" rotWithShape="0">
                  <a:schemeClr val="bg1"/>
                </a:outerShdw>
              </a:effectLst>
              <a:latin typeface="HGPｺﾞｼｯｸE" panose="020B0900000000000000" pitchFamily="50" charset="-128"/>
              <a:ea typeface="HGPｺﾞｼｯｸE" panose="020B0900000000000000" pitchFamily="50" charset="-128"/>
              <a:cs typeface="Meiryo" charset="-128"/>
            </a:endParaRPr>
          </a:p>
        </p:txBody>
      </p:sp>
      <p:sp>
        <p:nvSpPr>
          <p:cNvPr id="18" name="テキスト ボックス 17"/>
          <p:cNvSpPr txBox="1"/>
          <p:nvPr/>
        </p:nvSpPr>
        <p:spPr>
          <a:xfrm>
            <a:off x="2711993" y="8043675"/>
            <a:ext cx="4809194" cy="2215991"/>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ctr"/>
            <a:endParaRPr lang="en-US" altLang="ja-JP" sz="1300" dirty="0"/>
          </a:p>
          <a:p>
            <a:endParaRPr lang="en-US" altLang="ja-JP" sz="1300" dirty="0"/>
          </a:p>
          <a:p>
            <a:endParaRPr lang="en-US" altLang="ja-JP" sz="1300" dirty="0"/>
          </a:p>
          <a:p>
            <a:endParaRPr lang="en-US" altLang="ja-JP" sz="1300" dirty="0"/>
          </a:p>
          <a:p>
            <a:endParaRPr lang="en-US" altLang="ja-JP" sz="1300" dirty="0"/>
          </a:p>
          <a:p>
            <a:endParaRPr lang="en-US" altLang="ja-JP" sz="1300" dirty="0"/>
          </a:p>
          <a:p>
            <a:endParaRPr lang="en-US" altLang="ja-JP" sz="1300" dirty="0"/>
          </a:p>
          <a:p>
            <a:endParaRPr lang="en-US" altLang="ja-JP" sz="1300" dirty="0"/>
          </a:p>
          <a:p>
            <a:pPr algn="ctr"/>
            <a:endParaRPr lang="en-US" altLang="ja-JP" sz="1300" dirty="0"/>
          </a:p>
          <a:p>
            <a:pPr algn="ctr"/>
            <a:endParaRPr lang="en-US" altLang="ja-JP" sz="1300" dirty="0"/>
          </a:p>
          <a:p>
            <a:pPr algn="ctr"/>
            <a:endParaRPr lang="en-US" altLang="ja-JP" sz="800" dirty="0"/>
          </a:p>
        </p:txBody>
      </p:sp>
      <p:sp>
        <p:nvSpPr>
          <p:cNvPr id="19" name="テキスト ボックス 18">
            <a:extLst>
              <a:ext uri="{FF2B5EF4-FFF2-40B4-BE49-F238E27FC236}">
                <a16:creationId xmlns:a16="http://schemas.microsoft.com/office/drawing/2014/main" id="{B0EC81B7-CA5A-4027-AB03-1EBE6226C1F3}"/>
              </a:ext>
            </a:extLst>
          </p:cNvPr>
          <p:cNvSpPr txBox="1"/>
          <p:nvPr/>
        </p:nvSpPr>
        <p:spPr>
          <a:xfrm>
            <a:off x="2846295" y="8267351"/>
            <a:ext cx="1625730" cy="569388"/>
          </a:xfrm>
          <a:prstGeom prst="rect">
            <a:avLst/>
          </a:prstGeom>
          <a:noFill/>
        </p:spPr>
        <p:txBody>
          <a:bodyPr wrap="square">
            <a:spAutoFit/>
          </a:bodyPr>
          <a:lstStyle/>
          <a:p>
            <a:pPr algn="ctr"/>
            <a:r>
              <a:rPr lang="ja-JP" altLang="en-US" sz="1050" dirty="0"/>
              <a:t>◎超精密鏡面加工の</a:t>
            </a:r>
            <a:endParaRPr lang="en-US" altLang="ja-JP" sz="1050" dirty="0"/>
          </a:p>
          <a:p>
            <a:pPr algn="ctr"/>
            <a:r>
              <a:rPr lang="ja-JP" altLang="en-US" sz="1050" dirty="0"/>
              <a:t>評価技術を確立</a:t>
            </a:r>
            <a:endParaRPr lang="en-US" altLang="ja-JP" sz="1050" dirty="0"/>
          </a:p>
          <a:p>
            <a:pPr algn="ctr"/>
            <a:r>
              <a:rPr lang="ja-JP" altLang="en-US" sz="1000" dirty="0"/>
              <a:t>（株式会社ティ・ディ・シー）</a:t>
            </a:r>
            <a:endParaRPr lang="en-US" altLang="ja-JP" sz="1000" dirty="0"/>
          </a:p>
        </p:txBody>
      </p:sp>
      <p:sp>
        <p:nvSpPr>
          <p:cNvPr id="20" name="テキスト ボックス 19">
            <a:extLst>
              <a:ext uri="{FF2B5EF4-FFF2-40B4-BE49-F238E27FC236}">
                <a16:creationId xmlns:a16="http://schemas.microsoft.com/office/drawing/2014/main" id="{16593414-F487-42D7-90D8-95A1FC65C524}"/>
              </a:ext>
            </a:extLst>
          </p:cNvPr>
          <p:cNvSpPr txBox="1"/>
          <p:nvPr/>
        </p:nvSpPr>
        <p:spPr>
          <a:xfrm>
            <a:off x="3606818" y="8983970"/>
            <a:ext cx="492443" cy="276999"/>
          </a:xfrm>
          <a:prstGeom prst="rect">
            <a:avLst/>
          </a:prstGeom>
          <a:noFill/>
        </p:spPr>
        <p:txBody>
          <a:bodyPr wrap="none" rtlCol="0">
            <a:spAutoFit/>
          </a:bodyPr>
          <a:lstStyle/>
          <a:p>
            <a:r>
              <a:rPr lang="ja-JP" altLang="en-US" sz="1200" dirty="0">
                <a:solidFill>
                  <a:schemeClr val="bg1"/>
                </a:solidFill>
              </a:rPr>
              <a:t>乾麺</a:t>
            </a:r>
          </a:p>
        </p:txBody>
      </p:sp>
      <p:sp>
        <p:nvSpPr>
          <p:cNvPr id="22" name="テキスト ボックス 21">
            <a:extLst>
              <a:ext uri="{FF2B5EF4-FFF2-40B4-BE49-F238E27FC236}">
                <a16:creationId xmlns:a16="http://schemas.microsoft.com/office/drawing/2014/main" id="{B0EC81B7-CA5A-4027-AB03-1EBE6226C1F3}"/>
              </a:ext>
            </a:extLst>
          </p:cNvPr>
          <p:cNvSpPr txBox="1"/>
          <p:nvPr/>
        </p:nvSpPr>
        <p:spPr>
          <a:xfrm>
            <a:off x="5043326" y="8267353"/>
            <a:ext cx="1874719" cy="553999"/>
          </a:xfrm>
          <a:prstGeom prst="rect">
            <a:avLst/>
          </a:prstGeom>
          <a:noFill/>
        </p:spPr>
        <p:txBody>
          <a:bodyPr wrap="square">
            <a:spAutoFit/>
          </a:bodyPr>
          <a:lstStyle/>
          <a:p>
            <a:pPr algn="ctr">
              <a:lnSpc>
                <a:spcPts val="1200"/>
              </a:lnSpc>
            </a:pPr>
            <a:r>
              <a:rPr lang="ja-JP" altLang="en-US" sz="1050" dirty="0"/>
              <a:t>◎たんぱく質が結合しない</a:t>
            </a:r>
            <a:endParaRPr lang="en-US" altLang="ja-JP" sz="1050" dirty="0"/>
          </a:p>
          <a:p>
            <a:pPr algn="ctr">
              <a:lnSpc>
                <a:spcPts val="1200"/>
              </a:lnSpc>
            </a:pPr>
            <a:r>
              <a:rPr lang="ja-JP" altLang="en-US" sz="1050" dirty="0"/>
              <a:t>ポリマー材料を開発</a:t>
            </a:r>
            <a:endParaRPr lang="en-US" altLang="ja-JP" sz="1050" dirty="0"/>
          </a:p>
          <a:p>
            <a:pPr algn="ctr">
              <a:lnSpc>
                <a:spcPts val="1200"/>
              </a:lnSpc>
            </a:pPr>
            <a:r>
              <a:rPr lang="ja-JP" altLang="en-US" sz="1000" dirty="0"/>
              <a:t>（化学メーカー</a:t>
            </a:r>
            <a:r>
              <a:rPr lang="en-US" altLang="ja-JP" sz="1000" dirty="0"/>
              <a:t>+</a:t>
            </a:r>
            <a:r>
              <a:rPr lang="ja-JP" altLang="en-US" sz="1000" dirty="0"/>
              <a:t>東京大学）</a:t>
            </a:r>
            <a:endParaRPr lang="en-US" altLang="ja-JP" sz="1000" dirty="0"/>
          </a:p>
        </p:txBody>
      </p:sp>
      <p:pic>
        <p:nvPicPr>
          <p:cNvPr id="23" name="図 22"/>
          <p:cNvPicPr>
            <a:picLocks noChangeAspect="1"/>
          </p:cNvPicPr>
          <p:nvPr/>
        </p:nvPicPr>
        <p:blipFill>
          <a:blip r:embed="rId3"/>
          <a:stretch>
            <a:fillRect/>
          </a:stretch>
        </p:blipFill>
        <p:spPr>
          <a:xfrm>
            <a:off x="4693416" y="8880985"/>
            <a:ext cx="2585153" cy="1010770"/>
          </a:xfrm>
          <a:prstGeom prst="rect">
            <a:avLst/>
          </a:prstGeom>
        </p:spPr>
      </p:pic>
      <p:sp>
        <p:nvSpPr>
          <p:cNvPr id="24" name="テキスト ボックス 23">
            <a:extLst>
              <a:ext uri="{FF2B5EF4-FFF2-40B4-BE49-F238E27FC236}">
                <a16:creationId xmlns:a16="http://schemas.microsoft.com/office/drawing/2014/main" id="{B0EC81B7-CA5A-4027-AB03-1EBE6226C1F3}"/>
              </a:ext>
            </a:extLst>
          </p:cNvPr>
          <p:cNvSpPr txBox="1"/>
          <p:nvPr/>
        </p:nvSpPr>
        <p:spPr>
          <a:xfrm>
            <a:off x="5043326" y="9845269"/>
            <a:ext cx="1874719" cy="353943"/>
          </a:xfrm>
          <a:prstGeom prst="rect">
            <a:avLst/>
          </a:prstGeom>
          <a:noFill/>
        </p:spPr>
        <p:txBody>
          <a:bodyPr wrap="square" lIns="72000" rIns="72000">
            <a:spAutoFit/>
          </a:bodyPr>
          <a:lstStyle/>
          <a:p>
            <a:pPr algn="ctr"/>
            <a:r>
              <a:rPr lang="ja-JP" altLang="en-US" sz="850" dirty="0"/>
              <a:t>たんぱく質の結合を阻害する</a:t>
            </a:r>
            <a:endParaRPr lang="en-US" altLang="ja-JP" sz="850" dirty="0"/>
          </a:p>
          <a:p>
            <a:pPr algn="ctr"/>
            <a:r>
              <a:rPr lang="ja-JP" altLang="en-US" sz="850" dirty="0"/>
              <a:t>界面水の構造を可視化で発見</a:t>
            </a:r>
            <a:endParaRPr lang="en-US" altLang="ja-JP" sz="850" dirty="0"/>
          </a:p>
        </p:txBody>
      </p:sp>
      <p:pic>
        <p:nvPicPr>
          <p:cNvPr id="25" name="図 24"/>
          <p:cNvPicPr>
            <a:picLocks noChangeAspect="1"/>
          </p:cNvPicPr>
          <p:nvPr/>
        </p:nvPicPr>
        <p:blipFill>
          <a:blip r:embed="rId4"/>
          <a:stretch>
            <a:fillRect/>
          </a:stretch>
        </p:blipFill>
        <p:spPr>
          <a:xfrm>
            <a:off x="3096503" y="8968647"/>
            <a:ext cx="1109923" cy="885748"/>
          </a:xfrm>
          <a:prstGeom prst="rect">
            <a:avLst/>
          </a:prstGeom>
        </p:spPr>
      </p:pic>
      <p:sp>
        <p:nvSpPr>
          <p:cNvPr id="26" name="テキスト ボックス 25">
            <a:extLst>
              <a:ext uri="{FF2B5EF4-FFF2-40B4-BE49-F238E27FC236}">
                <a16:creationId xmlns:a16="http://schemas.microsoft.com/office/drawing/2014/main" id="{B0EC81B7-CA5A-4027-AB03-1EBE6226C1F3}"/>
              </a:ext>
            </a:extLst>
          </p:cNvPr>
          <p:cNvSpPr txBox="1"/>
          <p:nvPr/>
        </p:nvSpPr>
        <p:spPr>
          <a:xfrm>
            <a:off x="2685553" y="9845269"/>
            <a:ext cx="1925144" cy="353943"/>
          </a:xfrm>
          <a:prstGeom prst="rect">
            <a:avLst/>
          </a:prstGeom>
          <a:noFill/>
        </p:spPr>
        <p:txBody>
          <a:bodyPr wrap="square" lIns="36000" rIns="36000">
            <a:spAutoFit/>
          </a:bodyPr>
          <a:lstStyle/>
          <a:p>
            <a:pPr algn="ctr"/>
            <a:r>
              <a:rPr lang="ja-JP" altLang="en-US" sz="850" dirty="0"/>
              <a:t>従来評価は局所かつ長時間を要したが大面積を１秒の測定で保証が可能に</a:t>
            </a:r>
            <a:endParaRPr lang="en-US" altLang="ja-JP" sz="850" dirty="0"/>
          </a:p>
        </p:txBody>
      </p:sp>
      <p:sp>
        <p:nvSpPr>
          <p:cNvPr id="27" name="テキスト ボックス 26">
            <a:extLst>
              <a:ext uri="{FF2B5EF4-FFF2-40B4-BE49-F238E27FC236}">
                <a16:creationId xmlns:a16="http://schemas.microsoft.com/office/drawing/2014/main" id="{B0EC81B7-CA5A-4027-AB03-1EBE6226C1F3}"/>
              </a:ext>
            </a:extLst>
          </p:cNvPr>
          <p:cNvSpPr txBox="1"/>
          <p:nvPr/>
        </p:nvSpPr>
        <p:spPr>
          <a:xfrm>
            <a:off x="2663875" y="10278615"/>
            <a:ext cx="2012979" cy="415498"/>
          </a:xfrm>
          <a:prstGeom prst="rect">
            <a:avLst/>
          </a:prstGeom>
          <a:noFill/>
        </p:spPr>
        <p:txBody>
          <a:bodyPr wrap="square" lIns="36000" rIns="36000">
            <a:spAutoFit/>
          </a:bodyPr>
          <a:lstStyle/>
          <a:p>
            <a:pPr algn="ctr"/>
            <a:r>
              <a:rPr lang="ja-JP" altLang="en-US" sz="1050" b="1" dirty="0">
                <a:solidFill>
                  <a:srgbClr val="FF0000"/>
                </a:solidFill>
              </a:rPr>
              <a:t>⇒同社の技術は小惑星探査機</a:t>
            </a:r>
            <a:endParaRPr lang="en-US" altLang="ja-JP" sz="1050" b="1" dirty="0">
              <a:solidFill>
                <a:srgbClr val="FF0000"/>
              </a:solidFill>
            </a:endParaRPr>
          </a:p>
          <a:p>
            <a:r>
              <a:rPr lang="ja-JP" altLang="en-US" sz="1050" b="1" dirty="0">
                <a:solidFill>
                  <a:srgbClr val="FF0000"/>
                </a:solidFill>
              </a:rPr>
              <a:t>　　「はやぶさ</a:t>
            </a:r>
            <a:r>
              <a:rPr lang="en-US" altLang="ja-JP" sz="1050" b="1" dirty="0">
                <a:solidFill>
                  <a:srgbClr val="FF0000"/>
                </a:solidFill>
              </a:rPr>
              <a:t>2</a:t>
            </a:r>
            <a:r>
              <a:rPr lang="ja-JP" altLang="en-US" sz="1050" b="1" dirty="0">
                <a:solidFill>
                  <a:srgbClr val="FF0000"/>
                </a:solidFill>
              </a:rPr>
              <a:t>」にも導入</a:t>
            </a:r>
            <a:endParaRPr lang="en-US" altLang="ja-JP" sz="1050" b="1" dirty="0">
              <a:solidFill>
                <a:srgbClr val="FF0000"/>
              </a:solidFill>
            </a:endParaRPr>
          </a:p>
        </p:txBody>
      </p:sp>
      <p:sp>
        <p:nvSpPr>
          <p:cNvPr id="28" name="テキスト ボックス 27">
            <a:extLst>
              <a:ext uri="{FF2B5EF4-FFF2-40B4-BE49-F238E27FC236}">
                <a16:creationId xmlns:a16="http://schemas.microsoft.com/office/drawing/2014/main" id="{B0EC81B7-CA5A-4027-AB03-1EBE6226C1F3}"/>
              </a:ext>
            </a:extLst>
          </p:cNvPr>
          <p:cNvSpPr txBox="1"/>
          <p:nvPr/>
        </p:nvSpPr>
        <p:spPr>
          <a:xfrm>
            <a:off x="4908791" y="10270576"/>
            <a:ext cx="2347301" cy="457048"/>
          </a:xfrm>
          <a:prstGeom prst="rect">
            <a:avLst/>
          </a:prstGeom>
          <a:noFill/>
        </p:spPr>
        <p:txBody>
          <a:bodyPr wrap="square" lIns="36000" rIns="36000">
            <a:spAutoFit/>
          </a:bodyPr>
          <a:lstStyle/>
          <a:p>
            <a:r>
              <a:rPr lang="ja-JP" altLang="en-US" sz="1050" b="1" dirty="0">
                <a:solidFill>
                  <a:srgbClr val="FF0000"/>
                </a:solidFill>
              </a:rPr>
              <a:t>⇒新型ｺﾛﾅｳｲﾙｽにおける人工心肺装置　　　</a:t>
            </a:r>
            <a:endParaRPr lang="en-US" altLang="ja-JP" sz="1050" b="1" dirty="0">
              <a:solidFill>
                <a:srgbClr val="FF0000"/>
              </a:solidFill>
            </a:endParaRPr>
          </a:p>
          <a:p>
            <a:r>
              <a:rPr lang="ja-JP" altLang="en-US" sz="1050" b="1" dirty="0">
                <a:solidFill>
                  <a:srgbClr val="FF0000"/>
                </a:solidFill>
              </a:rPr>
              <a:t>　　ＥＣＭＯの課題解決に貢献</a:t>
            </a:r>
            <a:endParaRPr lang="en-US" altLang="ja-JP" sz="1050" b="1" dirty="0">
              <a:solidFill>
                <a:srgbClr val="FF0000"/>
              </a:solidFill>
            </a:endParaRPr>
          </a:p>
        </p:txBody>
      </p:sp>
      <p:sp>
        <p:nvSpPr>
          <p:cNvPr id="56" name="雲形吹き出し 55"/>
          <p:cNvSpPr/>
          <p:nvPr/>
        </p:nvSpPr>
        <p:spPr>
          <a:xfrm>
            <a:off x="2861486" y="5788162"/>
            <a:ext cx="2038015" cy="554526"/>
          </a:xfrm>
          <a:prstGeom prst="cloudCallout">
            <a:avLst>
              <a:gd name="adj1" fmla="val 35792"/>
              <a:gd name="adj2" fmla="val 61218"/>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1200" b="1" dirty="0">
                <a:solidFill>
                  <a:schemeClr val="tx1"/>
                </a:solidFill>
              </a:rPr>
              <a:t>放射光施設って何？</a:t>
            </a:r>
          </a:p>
        </p:txBody>
      </p:sp>
      <p:sp>
        <p:nvSpPr>
          <p:cNvPr id="57" name="雲形吹き出し 56"/>
          <p:cNvSpPr/>
          <p:nvPr/>
        </p:nvSpPr>
        <p:spPr>
          <a:xfrm>
            <a:off x="4677371" y="5799170"/>
            <a:ext cx="1274177" cy="536915"/>
          </a:xfrm>
          <a:prstGeom prst="cloudCallout">
            <a:avLst>
              <a:gd name="adj1" fmla="val 106"/>
              <a:gd name="adj2" fmla="val 74047"/>
            </a:avLst>
          </a:prstGeom>
          <a:solidFill>
            <a:schemeClr val="accent2">
              <a:lumMod val="60000"/>
              <a:lumOff val="4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000" b="1" dirty="0">
                <a:solidFill>
                  <a:schemeClr val="tx1"/>
                </a:solidFill>
              </a:rPr>
              <a:t>　</a:t>
            </a:r>
            <a:r>
              <a:rPr lang="ja-JP" altLang="en-US" sz="1200" b="1" dirty="0">
                <a:solidFill>
                  <a:schemeClr val="tx1"/>
                </a:solidFill>
              </a:rPr>
              <a:t>何を</a:t>
            </a:r>
            <a:endParaRPr lang="en-US" altLang="ja-JP" sz="1200" b="1" dirty="0">
              <a:solidFill>
                <a:schemeClr val="tx1"/>
              </a:solidFill>
            </a:endParaRPr>
          </a:p>
          <a:p>
            <a:pPr algn="ctr"/>
            <a:r>
              <a:rPr lang="ja-JP" altLang="en-US" sz="1200" b="1" dirty="0">
                <a:solidFill>
                  <a:schemeClr val="tx1"/>
                </a:solidFill>
              </a:rPr>
              <a:t>　調べる？</a:t>
            </a:r>
          </a:p>
        </p:txBody>
      </p:sp>
      <p:sp>
        <p:nvSpPr>
          <p:cNvPr id="58" name="雲形吹き出し 57"/>
          <p:cNvSpPr/>
          <p:nvPr/>
        </p:nvSpPr>
        <p:spPr>
          <a:xfrm>
            <a:off x="5911574" y="5785969"/>
            <a:ext cx="1720853" cy="527432"/>
          </a:xfrm>
          <a:prstGeom prst="cloudCallout">
            <a:avLst>
              <a:gd name="adj1" fmla="val -12749"/>
              <a:gd name="adj2" fmla="val 65067"/>
            </a:avLst>
          </a:prstGeom>
          <a:solidFill>
            <a:schemeClr val="accent6">
              <a:lumMod val="40000"/>
              <a:lumOff val="6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ja-JP" altLang="en-US" sz="1200" b="1" dirty="0">
                <a:solidFill>
                  <a:schemeClr val="tx1"/>
                </a:solidFill>
              </a:rPr>
              <a:t>わが社に</a:t>
            </a:r>
            <a:endParaRPr lang="en-US" altLang="ja-JP" sz="1200" b="1" dirty="0">
              <a:solidFill>
                <a:schemeClr val="tx1"/>
              </a:solidFill>
            </a:endParaRPr>
          </a:p>
          <a:p>
            <a:pPr algn="r"/>
            <a:r>
              <a:rPr lang="ja-JP" altLang="en-US" sz="1200" b="1" dirty="0">
                <a:solidFill>
                  <a:schemeClr val="tx1"/>
                </a:solidFill>
              </a:rPr>
              <a:t>関係あるの？</a:t>
            </a:r>
          </a:p>
        </p:txBody>
      </p:sp>
      <p:sp>
        <p:nvSpPr>
          <p:cNvPr id="59" name="角丸四角形吹き出し 58"/>
          <p:cNvSpPr/>
          <p:nvPr/>
        </p:nvSpPr>
        <p:spPr>
          <a:xfrm>
            <a:off x="2959850" y="6408711"/>
            <a:ext cx="4547080" cy="963069"/>
          </a:xfrm>
          <a:prstGeom prst="wedgeRoundRectCallout">
            <a:avLst>
              <a:gd name="adj1" fmla="val 15527"/>
              <a:gd name="adj2" fmla="val 49075"/>
              <a:gd name="adj3" fmla="val 16667"/>
            </a:avLst>
          </a:prstGeom>
          <a:solidFill>
            <a:schemeClr val="accent6">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lvl="0" algn="ctr"/>
            <a:r>
              <a:rPr lang="ja-JP" altLang="en-US" sz="1400" b="1" dirty="0">
                <a:solidFill>
                  <a:srgbClr val="FF0000"/>
                </a:solidFill>
                <a:latin typeface="AR Pマーカー体E" panose="040B0900000000000000" pitchFamily="50" charset="-128"/>
                <a:ea typeface="AR Pマーカー体E" panose="040B0900000000000000" pitchFamily="50" charset="-128"/>
              </a:rPr>
              <a:t>皆様の疑問にお答えします！</a:t>
            </a:r>
            <a:endParaRPr lang="en-US" altLang="ja-JP" sz="1400" b="1" dirty="0">
              <a:solidFill>
                <a:srgbClr val="FF0000"/>
              </a:solidFill>
              <a:latin typeface="AR Pマーカー体E" panose="040B0900000000000000" pitchFamily="50" charset="-128"/>
              <a:ea typeface="AR Pマーカー体E" panose="040B0900000000000000" pitchFamily="50" charset="-128"/>
            </a:endParaRPr>
          </a:p>
          <a:p>
            <a:pPr lvl="0"/>
            <a:r>
              <a:rPr lang="ja-JP" altLang="en-US" sz="1150" dirty="0">
                <a:solidFill>
                  <a:schemeClr val="tx1"/>
                </a:solidFill>
                <a:latin typeface="HGP創英ﾌﾟﾚｾﾞﾝｽEB" panose="02020800000000000000" pitchFamily="18" charset="-128"/>
                <a:ea typeface="HGP創英ﾌﾟﾚｾﾞﾝｽEB" panose="02020800000000000000" pitchFamily="18" charset="-128"/>
              </a:rPr>
              <a:t>　</a:t>
            </a:r>
            <a:r>
              <a:rPr lang="ja-JP" altLang="en-US" sz="1200" dirty="0">
                <a:solidFill>
                  <a:schemeClr val="tx1"/>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次世代放射光施設</a:t>
            </a:r>
            <a:r>
              <a:rPr lang="ja-JP" altLang="en-US" sz="12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はこれまで見えなかったものを見える化できる最先端の計測施設です。企業様の業種・分野を問わない利活用（新商品開発・クレーム対応・他社との差別化等）の可能性があります。まずは一度説明を聞いてみませんか？</a:t>
            </a:r>
            <a:endParaRPr lang="en-US" altLang="ja-JP" sz="1200" dirty="0">
              <a:solidFill>
                <a:prstClr val="black"/>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7" name="円形吹き出し 6"/>
          <p:cNvSpPr/>
          <p:nvPr/>
        </p:nvSpPr>
        <p:spPr>
          <a:xfrm>
            <a:off x="2923120" y="7504074"/>
            <a:ext cx="1652264" cy="286152"/>
          </a:xfrm>
          <a:prstGeom prst="wedgeEllipseCallout">
            <a:avLst>
              <a:gd name="adj1" fmla="val 21275"/>
              <a:gd name="adj2" fmla="val -78199"/>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effectLst>
                  <a:outerShdw blurRad="38100" dist="38100" dir="2700000" algn="tl">
                    <a:srgbClr val="000000">
                      <a:alpha val="43137"/>
                    </a:srgbClr>
                  </a:outerShdw>
                </a:effectLst>
              </a:rPr>
              <a:t>新商品開発</a:t>
            </a:r>
          </a:p>
        </p:txBody>
      </p:sp>
      <p:sp>
        <p:nvSpPr>
          <p:cNvPr id="60" name="円形吹き出し 59"/>
          <p:cNvSpPr/>
          <p:nvPr/>
        </p:nvSpPr>
        <p:spPr>
          <a:xfrm>
            <a:off x="4267577" y="7492570"/>
            <a:ext cx="1682654" cy="283959"/>
          </a:xfrm>
          <a:prstGeom prst="wedgeEllipseCallout">
            <a:avLst>
              <a:gd name="adj1" fmla="val -1677"/>
              <a:gd name="adj2" fmla="val -84001"/>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400" b="1" dirty="0">
                <a:effectLst>
                  <a:outerShdw blurRad="38100" dist="38100" dir="2700000" algn="tl">
                    <a:srgbClr val="000000">
                      <a:alpha val="43137"/>
                    </a:srgbClr>
                  </a:outerShdw>
                </a:effectLst>
              </a:rPr>
              <a:t>クレーム</a:t>
            </a:r>
            <a:r>
              <a:rPr lang="ja-JP" altLang="en-US" sz="1400" b="1" dirty="0"/>
              <a:t>対応</a:t>
            </a:r>
          </a:p>
        </p:txBody>
      </p:sp>
      <p:sp>
        <p:nvSpPr>
          <p:cNvPr id="61" name="円形吹き出し 60"/>
          <p:cNvSpPr/>
          <p:nvPr/>
        </p:nvSpPr>
        <p:spPr>
          <a:xfrm>
            <a:off x="5650702" y="7504074"/>
            <a:ext cx="1884332" cy="294205"/>
          </a:xfrm>
          <a:prstGeom prst="wedgeEllipseCallout">
            <a:avLst>
              <a:gd name="adj1" fmla="val -15765"/>
              <a:gd name="adj2" fmla="val -86964"/>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200" b="1" dirty="0">
                <a:effectLst>
                  <a:outerShdw blurRad="38100" dist="38100" dir="2700000" algn="tl">
                    <a:srgbClr val="000000">
                      <a:alpha val="43137"/>
                    </a:srgbClr>
                  </a:outerShdw>
                </a:effectLst>
              </a:rPr>
              <a:t>他社との差別化</a:t>
            </a:r>
          </a:p>
        </p:txBody>
      </p:sp>
      <p:sp>
        <p:nvSpPr>
          <p:cNvPr id="62" name="コンテンツ プレースホルダー 2">
            <a:extLst>
              <a:ext uri="{FF2B5EF4-FFF2-40B4-BE49-F238E27FC236}">
                <a16:creationId xmlns:a16="http://schemas.microsoft.com/office/drawing/2014/main" id="{35EB958A-B34C-447B-82B4-02B958E41BB8}"/>
              </a:ext>
            </a:extLst>
          </p:cNvPr>
          <p:cNvSpPr txBox="1">
            <a:spLocks/>
          </p:cNvSpPr>
          <p:nvPr/>
        </p:nvSpPr>
        <p:spPr>
          <a:xfrm>
            <a:off x="232676" y="5694462"/>
            <a:ext cx="2690445" cy="2331807"/>
          </a:xfrm>
          <a:prstGeom prst="rect">
            <a:avLst/>
          </a:prstGeom>
        </p:spPr>
        <p:txBody>
          <a:bodyPr>
            <a:noAutofit/>
          </a:bodyPr>
          <a:lstStyle>
            <a:lvl1pPr marL="211021" indent="-211021" algn="l" defTabSz="844083" rtl="0" eaLnBrk="1" latinLnBrk="0" hangingPunct="1">
              <a:lnSpc>
                <a:spcPct val="90000"/>
              </a:lnSpc>
              <a:spcBef>
                <a:spcPts val="923"/>
              </a:spcBef>
              <a:buFont typeface="Arial" panose="020B0604020202020204" pitchFamily="34" charset="0"/>
              <a:buChar char="•"/>
              <a:defRPr kumimoji="1" sz="2585" kern="1200">
                <a:solidFill>
                  <a:schemeClr val="tx1"/>
                </a:solidFill>
                <a:latin typeface="Meiryo UI" panose="020B0604030504040204" pitchFamily="34" charset="-128"/>
                <a:ea typeface="Meiryo UI" panose="020B0604030504040204" pitchFamily="34" charset="-128"/>
                <a:cs typeface="+mn-cs"/>
              </a:defRPr>
            </a:lvl1pPr>
            <a:lvl2pPr marL="633062" indent="-211021" algn="l" defTabSz="844083" rtl="0" eaLnBrk="1" latinLnBrk="0" hangingPunct="1">
              <a:lnSpc>
                <a:spcPct val="90000"/>
              </a:lnSpc>
              <a:spcBef>
                <a:spcPts val="462"/>
              </a:spcBef>
              <a:buFont typeface="Arial" panose="020B0604020202020204" pitchFamily="34" charset="0"/>
              <a:buChar char="•"/>
              <a:defRPr kumimoji="1" sz="2215" kern="1200">
                <a:solidFill>
                  <a:schemeClr val="tx1"/>
                </a:solidFill>
                <a:latin typeface="Meiryo UI" panose="020B0604030504040204" pitchFamily="34" charset="-128"/>
                <a:ea typeface="Meiryo UI" panose="020B0604030504040204" pitchFamily="34" charset="-128"/>
                <a:cs typeface="+mn-cs"/>
              </a:defRPr>
            </a:lvl2pPr>
            <a:lvl3pPr marL="1055103" indent="-211021" algn="l" defTabSz="844083" rtl="0" eaLnBrk="1" latinLnBrk="0" hangingPunct="1">
              <a:lnSpc>
                <a:spcPct val="90000"/>
              </a:lnSpc>
              <a:spcBef>
                <a:spcPts val="462"/>
              </a:spcBef>
              <a:buFont typeface="Arial" panose="020B0604020202020204" pitchFamily="34" charset="0"/>
              <a:buChar char="•"/>
              <a:defRPr kumimoji="1" sz="1846" kern="1200">
                <a:solidFill>
                  <a:schemeClr val="tx1"/>
                </a:solidFill>
                <a:latin typeface="Meiryo UI" panose="020B0604030504040204" pitchFamily="34" charset="-128"/>
                <a:ea typeface="Meiryo UI" panose="020B0604030504040204" pitchFamily="34" charset="-128"/>
                <a:cs typeface="+mn-cs"/>
              </a:defRPr>
            </a:lvl3pPr>
            <a:lvl4pPr marL="1477145"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eiryo UI" panose="020B0604030504040204" pitchFamily="34" charset="-128"/>
                <a:ea typeface="Meiryo UI" panose="020B0604030504040204" pitchFamily="34" charset="-128"/>
                <a:cs typeface="+mn-cs"/>
              </a:defRPr>
            </a:lvl4pPr>
            <a:lvl5pPr marL="1899186"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eiryo UI" panose="020B0604030504040204" pitchFamily="34" charset="-128"/>
                <a:ea typeface="Meiryo UI" panose="020B0604030504040204" pitchFamily="34" charset="-128"/>
                <a:cs typeface="+mn-cs"/>
              </a:defRPr>
            </a:lvl5pPr>
            <a:lvl6pPr marL="2321227"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6pPr>
            <a:lvl7pPr marL="2743269"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7pPr>
            <a:lvl8pPr marL="3165310"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8pPr>
            <a:lvl9pPr marL="3587351" indent="-211021" algn="l" defTabSz="844083" rtl="0" eaLnBrk="1" latinLnBrk="0" hangingPunct="1">
              <a:lnSpc>
                <a:spcPct val="90000"/>
              </a:lnSpc>
              <a:spcBef>
                <a:spcPts val="462"/>
              </a:spcBef>
              <a:buFont typeface="Arial" panose="020B0604020202020204" pitchFamily="34" charset="0"/>
              <a:buChar char="•"/>
              <a:defRPr kumimoji="1" sz="1662" kern="1200">
                <a:solidFill>
                  <a:schemeClr val="tx1"/>
                </a:solidFill>
                <a:latin typeface="+mn-lt"/>
                <a:ea typeface="+mn-ea"/>
                <a:cs typeface="+mn-cs"/>
              </a:defRPr>
            </a:lvl9pPr>
          </a:lstStyle>
          <a:p>
            <a:pPr>
              <a:lnSpc>
                <a:spcPct val="110000"/>
              </a:lnSpc>
              <a:buFont typeface="Wingdings" panose="05000000000000000000" pitchFamily="2" charset="2"/>
              <a:buChar char="p"/>
              <a:defRPr/>
            </a:pPr>
            <a:r>
              <a:rPr lang="ja-JP" altLang="en-US" sz="1200" b="1" dirty="0">
                <a:solidFill>
                  <a:srgbClr val="002060"/>
                </a:solidFill>
                <a:latin typeface="Meiryo UI" panose="020B0604030504040204" pitchFamily="50" charset="-128"/>
                <a:ea typeface="Meiryo UI" panose="020B0604030504040204" pitchFamily="50" charset="-128"/>
              </a:rPr>
              <a:t>ナノの世界の原子・分子の組み合わせ</a:t>
            </a:r>
            <a:r>
              <a:rPr lang="ja-JP" altLang="en-US" sz="1200" dirty="0">
                <a:latin typeface="Meiryo UI" panose="020B0604030504040204" pitchFamily="50" charset="-128"/>
                <a:ea typeface="Meiryo UI" panose="020B0604030504040204" pitchFamily="50" charset="-128"/>
              </a:rPr>
              <a:t>から、それが発揮する</a:t>
            </a:r>
            <a:r>
              <a:rPr lang="ja-JP" altLang="en-US" sz="1200" b="1" dirty="0">
                <a:solidFill>
                  <a:srgbClr val="002060"/>
                </a:solidFill>
                <a:latin typeface="Meiryo UI" panose="020B0604030504040204" pitchFamily="50" charset="-128"/>
                <a:ea typeface="Meiryo UI" panose="020B0604030504040204" pitchFamily="50" charset="-128"/>
              </a:rPr>
              <a:t>機能を探る</a:t>
            </a:r>
            <a:r>
              <a:rPr lang="ja-JP" altLang="en-US" sz="1200" dirty="0">
                <a:latin typeface="Meiryo UI" panose="020B0604030504040204" pitchFamily="50" charset="-128"/>
                <a:ea typeface="Meiryo UI" panose="020B0604030504040204" pitchFamily="50" charset="-128"/>
              </a:rPr>
              <a:t>ことは、現在の</a:t>
            </a:r>
            <a:r>
              <a:rPr lang="ja-JP" altLang="en-US" sz="1200" b="1" dirty="0">
                <a:solidFill>
                  <a:schemeClr val="tx2">
                    <a:lumMod val="75000"/>
                  </a:schemeClr>
                </a:solidFill>
                <a:latin typeface="Meiryo UI" panose="020B0604030504040204" pitchFamily="50" charset="-128"/>
                <a:ea typeface="Meiryo UI" panose="020B0604030504040204" pitchFamily="50" charset="-128"/>
              </a:rPr>
              <a:t>産業技術の発展</a:t>
            </a:r>
            <a:r>
              <a:rPr lang="ja-JP" altLang="en-US" sz="1200" dirty="0">
                <a:latin typeface="Meiryo UI" panose="020B0604030504040204" pitchFamily="50" charset="-128"/>
                <a:ea typeface="Meiryo UI" panose="020B0604030504040204" pitchFamily="50" charset="-128"/>
              </a:rPr>
              <a:t>に欠かせない</a:t>
            </a:r>
            <a:r>
              <a:rPr lang="ja-JP" altLang="en-US" sz="1200" b="1" dirty="0">
                <a:solidFill>
                  <a:srgbClr val="002060"/>
                </a:solidFill>
                <a:latin typeface="Meiryo UI" panose="020B0604030504040204" pitchFamily="50" charset="-128"/>
                <a:ea typeface="Meiryo UI" panose="020B0604030504040204" pitchFamily="50" charset="-128"/>
              </a:rPr>
              <a:t>科学技術の大きなトレンド</a:t>
            </a:r>
            <a:r>
              <a:rPr lang="ja-JP" altLang="en-US" sz="1200" dirty="0">
                <a:latin typeface="Meiryo UI" panose="020B0604030504040204" pitchFamily="50" charset="-128"/>
                <a:ea typeface="Meiryo UI" panose="020B0604030504040204" pitchFamily="50" charset="-128"/>
              </a:rPr>
              <a:t>です</a:t>
            </a:r>
            <a:r>
              <a:rPr lang="ja-JP" altLang="en-US" sz="1200" dirty="0">
                <a:solidFill>
                  <a:srgbClr val="002060"/>
                </a:solidFill>
                <a:latin typeface="ＭＳ 明朝" panose="02020609040205080304" pitchFamily="17" charset="-128"/>
                <a:ea typeface="ＭＳ 明朝" panose="02020609040205080304" pitchFamily="17" charset="-128"/>
              </a:rPr>
              <a:t>。</a:t>
            </a:r>
            <a:endParaRPr lang="en-US" altLang="ja-JP" sz="1200" dirty="0">
              <a:solidFill>
                <a:srgbClr val="002060"/>
              </a:solidFill>
              <a:latin typeface="ＭＳ 明朝" panose="02020609040205080304" pitchFamily="17" charset="-128"/>
              <a:ea typeface="ＭＳ 明朝" panose="02020609040205080304" pitchFamily="17" charset="-128"/>
            </a:endParaRPr>
          </a:p>
          <a:p>
            <a:pPr lvl="0">
              <a:lnSpc>
                <a:spcPct val="110000"/>
              </a:lnSpc>
              <a:buFont typeface="Wingdings" panose="05000000000000000000" pitchFamily="2" charset="2"/>
              <a:buChar char="p"/>
              <a:defRPr/>
            </a:pPr>
            <a:r>
              <a:rPr lang="ja-JP" altLang="en-US" sz="1200" b="1" dirty="0">
                <a:solidFill>
                  <a:srgbClr val="002060"/>
                </a:solidFill>
                <a:latin typeface="Meiryo UI" panose="020B0604030504040204" pitchFamily="50" charset="-128"/>
                <a:ea typeface="Meiryo UI" panose="020B0604030504040204" pitchFamily="50" charset="-128"/>
              </a:rPr>
              <a:t>放射光はナノの世界を見るための光</a:t>
            </a:r>
            <a:r>
              <a:rPr lang="ja-JP" altLang="en-US" sz="1200" dirty="0">
                <a:latin typeface="Meiryo UI" panose="020B0604030504040204" pitchFamily="50" charset="-128"/>
                <a:ea typeface="Meiryo UI" panose="020B0604030504040204" pitchFamily="50" charset="-128"/>
              </a:rPr>
              <a:t>であり、様々な</a:t>
            </a:r>
            <a:r>
              <a:rPr lang="ja-JP" altLang="en-US" sz="1200" b="1" dirty="0">
                <a:solidFill>
                  <a:srgbClr val="002060"/>
                </a:solidFill>
                <a:latin typeface="Meiryo UI" panose="020B0604030504040204" pitchFamily="50" charset="-128"/>
                <a:ea typeface="Meiryo UI" panose="020B0604030504040204" pitchFamily="50" charset="-128"/>
              </a:rPr>
              <a:t>産業分野に不可欠</a:t>
            </a:r>
            <a:r>
              <a:rPr lang="ja-JP" altLang="en-US" sz="1200" dirty="0">
                <a:latin typeface="Meiryo UI" panose="020B0604030504040204" pitchFamily="50" charset="-128"/>
                <a:ea typeface="Meiryo UI" panose="020B0604030504040204" pitchFamily="50" charset="-128"/>
              </a:rPr>
              <a:t>なものとなっています。</a:t>
            </a:r>
            <a:endParaRPr lang="en-US" altLang="ja-JP" sz="1200" dirty="0">
              <a:latin typeface="Meiryo UI" panose="020B0604030504040204" pitchFamily="50" charset="-128"/>
              <a:ea typeface="Meiryo UI" panose="020B0604030504040204" pitchFamily="50" charset="-128"/>
            </a:endParaRPr>
          </a:p>
          <a:p>
            <a:pPr>
              <a:lnSpc>
                <a:spcPct val="110000"/>
              </a:lnSpc>
              <a:buFont typeface="Wingdings" panose="05000000000000000000" pitchFamily="2" charset="2"/>
              <a:buChar char="p"/>
              <a:defRPr/>
            </a:pPr>
            <a:r>
              <a:rPr lang="ja-JP" altLang="en-US" sz="1200" b="1" dirty="0">
                <a:solidFill>
                  <a:srgbClr val="002060"/>
                </a:solidFill>
                <a:latin typeface="Meiryo UI" panose="020B0604030504040204" pitchFamily="50" charset="-128"/>
                <a:ea typeface="Meiryo UI" panose="020B0604030504040204" pitchFamily="50" charset="-128"/>
              </a:rPr>
              <a:t>兵庫県にある放射光施設</a:t>
            </a:r>
            <a:r>
              <a:rPr lang="en-US" altLang="ja-JP" sz="1200" b="1" dirty="0">
                <a:solidFill>
                  <a:srgbClr val="002060"/>
                </a:solidFill>
                <a:latin typeface="Meiryo UI" panose="020B0604030504040204" pitchFamily="50" charset="-128"/>
                <a:ea typeface="Meiryo UI" panose="020B0604030504040204" pitchFamily="50" charset="-128"/>
              </a:rPr>
              <a:t>(SPring-8</a:t>
            </a:r>
            <a:r>
              <a:rPr lang="ja-JP" altLang="en-US" sz="1200" b="1" dirty="0">
                <a:solidFill>
                  <a:srgbClr val="002060"/>
                </a:solidFill>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は様々な</a:t>
            </a:r>
            <a:r>
              <a:rPr lang="ja-JP" altLang="en-US" sz="1200" b="1" dirty="0">
                <a:solidFill>
                  <a:srgbClr val="002060"/>
                </a:solidFill>
                <a:latin typeface="Meiryo UI" panose="020B0604030504040204" pitchFamily="50" charset="-128"/>
                <a:ea typeface="Meiryo UI" panose="020B0604030504040204" pitchFamily="50" charset="-128"/>
              </a:rPr>
              <a:t>産業分野で利用</a:t>
            </a:r>
            <a:r>
              <a:rPr lang="ja-JP" altLang="en-US" sz="1200" dirty="0">
                <a:solidFill>
                  <a:srgbClr val="002060"/>
                </a:solidFill>
                <a:latin typeface="Meiryo UI" panose="020B0604030504040204" pitchFamily="50" charset="-128"/>
                <a:ea typeface="Meiryo UI" panose="020B0604030504040204" pitchFamily="50" charset="-128"/>
              </a:rPr>
              <a:t>されてきました。</a:t>
            </a:r>
            <a:endParaRPr lang="en-US" altLang="ja-JP" sz="1200" dirty="0">
              <a:solidFill>
                <a:srgbClr val="002060"/>
              </a:solidFill>
              <a:latin typeface="Meiryo UI" panose="020B0604030504040204" pitchFamily="50" charset="-128"/>
              <a:ea typeface="Meiryo UI" panose="020B0604030504040204" pitchFamily="50" charset="-128"/>
            </a:endParaRPr>
          </a:p>
          <a:p>
            <a:pPr lvl="0">
              <a:lnSpc>
                <a:spcPct val="110000"/>
              </a:lnSpc>
              <a:buFont typeface="Wingdings" panose="05000000000000000000" pitchFamily="2" charset="2"/>
              <a:buChar char="p"/>
              <a:defRPr/>
            </a:pPr>
            <a:endParaRPr lang="en-US" altLang="ja-JP" sz="1200" dirty="0">
              <a:solidFill>
                <a:srgbClr val="002060"/>
              </a:solidFill>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232675" y="5673024"/>
            <a:ext cx="7513696" cy="914"/>
          </a:xfrm>
          <a:prstGeom prst="line">
            <a:avLst/>
          </a:prstGeom>
          <a:ln w="38100" cmpd="dbl">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63" name="テキスト ボックス 11"/>
          <p:cNvSpPr txBox="1"/>
          <p:nvPr/>
        </p:nvSpPr>
        <p:spPr>
          <a:xfrm>
            <a:off x="383590" y="3581871"/>
            <a:ext cx="3519350" cy="369332"/>
          </a:xfrm>
          <a:prstGeom prst="rect">
            <a:avLst/>
          </a:prstGeom>
          <a:noFill/>
        </p:spPr>
        <p:txBody>
          <a:bodyPr wrap="square" rtlCol="0" anchor="ctr">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just"/>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a:t>
            </a:r>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参加費</a:t>
            </a:r>
            <a:r>
              <a:rPr lang="en-US" altLang="ja-JP"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a:t>
            </a:r>
            <a:r>
              <a:rPr lang="ja-JP" altLang="en-US" dirty="0">
                <a:effectLst>
                  <a:outerShdw blurRad="38100" dist="38100" dir="2700000" algn="tl">
                    <a:schemeClr val="bg1">
                      <a:alpha val="82000"/>
                    </a:schemeClr>
                  </a:outerShdw>
                </a:effectLst>
                <a:latin typeface="HGPｺﾞｼｯｸE" panose="020B0900000000000000" pitchFamily="50" charset="-128"/>
                <a:ea typeface="HGPｺﾞｼｯｸE" panose="020B0900000000000000" pitchFamily="50" charset="-128"/>
                <a:cs typeface="Meiryo" charset="-128"/>
              </a:rPr>
              <a:t>　無料　（定員：１２０名）</a:t>
            </a:r>
            <a:endParaRPr lang="en-US" altLang="ja-JP" dirty="0">
              <a:latin typeface="HGPｺﾞｼｯｸE" panose="020B0900000000000000" pitchFamily="50" charset="-128"/>
              <a:ea typeface="HGPｺﾞｼｯｸE" panose="020B0900000000000000" pitchFamily="50" charset="-128"/>
              <a:cs typeface="Meiryo" charset="-128"/>
            </a:endParaRPr>
          </a:p>
        </p:txBody>
      </p:sp>
      <p:grpSp>
        <p:nvGrpSpPr>
          <p:cNvPr id="13" name="グループ化 12"/>
          <p:cNvGrpSpPr/>
          <p:nvPr/>
        </p:nvGrpSpPr>
        <p:grpSpPr>
          <a:xfrm>
            <a:off x="324664" y="8043675"/>
            <a:ext cx="2513875" cy="2632487"/>
            <a:chOff x="5108309" y="8061626"/>
            <a:chExt cx="2513875" cy="2632487"/>
          </a:xfrm>
        </p:grpSpPr>
        <p:sp>
          <p:nvSpPr>
            <p:cNvPr id="30" name="正方形/長方形 29"/>
            <p:cNvSpPr/>
            <p:nvPr/>
          </p:nvSpPr>
          <p:spPr>
            <a:xfrm>
              <a:off x="5795734" y="9043395"/>
              <a:ext cx="1200436" cy="1193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1" name="正方形/長方形 30"/>
            <p:cNvSpPr/>
            <p:nvPr/>
          </p:nvSpPr>
          <p:spPr>
            <a:xfrm>
              <a:off x="5900418" y="9189946"/>
              <a:ext cx="979905" cy="132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テキスト ボックス 39"/>
            <p:cNvSpPr txBox="1"/>
            <p:nvPr/>
          </p:nvSpPr>
          <p:spPr>
            <a:xfrm>
              <a:off x="5172955" y="8061626"/>
              <a:ext cx="2328871" cy="2215991"/>
            </a:xfrm>
            <a:prstGeom prst="rect">
              <a:avLst/>
            </a:prstGeom>
            <a:solidFill>
              <a:schemeClr val="accent3">
                <a:lumMod val="20000"/>
                <a:lumOff val="80000"/>
              </a:schemeClr>
            </a:solidFill>
            <a:ln>
              <a:solidFill>
                <a:schemeClr val="tx1"/>
              </a:solidFill>
              <a:prstDash val="sysDash"/>
            </a:ln>
          </p:spPr>
          <p:txBody>
            <a:bodyPr wrap="square" rtlCol="0">
              <a:spAutoFit/>
            </a:bodyPr>
            <a:lstStyle/>
            <a:p>
              <a:pPr algn="ctr"/>
              <a:endParaRPr lang="en-US" altLang="ja-JP" sz="1300" dirty="0"/>
            </a:p>
            <a:p>
              <a:endParaRPr lang="en-US" altLang="ja-JP" sz="1300" dirty="0"/>
            </a:p>
            <a:p>
              <a:endParaRPr lang="en-US" altLang="ja-JP" sz="1300" dirty="0"/>
            </a:p>
            <a:p>
              <a:endParaRPr lang="en-US" altLang="ja-JP" sz="1300" dirty="0"/>
            </a:p>
            <a:p>
              <a:endParaRPr lang="en-US" altLang="ja-JP" sz="1300" dirty="0"/>
            </a:p>
            <a:p>
              <a:endParaRPr lang="en-US" altLang="ja-JP" sz="1300" dirty="0"/>
            </a:p>
            <a:p>
              <a:endParaRPr lang="en-US" altLang="ja-JP" sz="1300" dirty="0"/>
            </a:p>
            <a:p>
              <a:pPr algn="ctr"/>
              <a:endParaRPr lang="en-US" altLang="ja-JP" sz="1300" dirty="0"/>
            </a:p>
            <a:p>
              <a:pPr algn="ctr"/>
              <a:endParaRPr lang="en-US" altLang="ja-JP" sz="1300" dirty="0"/>
            </a:p>
            <a:p>
              <a:pPr algn="ctr"/>
              <a:endParaRPr lang="en-US" altLang="ja-JP" sz="1300" dirty="0"/>
            </a:p>
            <a:p>
              <a:pPr algn="ctr"/>
              <a:endParaRPr lang="en-US" altLang="ja-JP" sz="800" dirty="0"/>
            </a:p>
          </p:txBody>
        </p:sp>
        <p:pic>
          <p:nvPicPr>
            <p:cNvPr id="64" name="図 63"/>
            <p:cNvPicPr>
              <a:picLocks noChangeAspect="1"/>
            </p:cNvPicPr>
            <p:nvPr/>
          </p:nvPicPr>
          <p:blipFill rotWithShape="1">
            <a:blip r:embed="rId5"/>
            <a:srcRect l="72252" t="45226" r="11128" b="4653"/>
            <a:stretch/>
          </p:blipFill>
          <p:spPr>
            <a:xfrm rot="5400000">
              <a:off x="6160787" y="8973334"/>
              <a:ext cx="432348" cy="2176214"/>
            </a:xfrm>
            <a:prstGeom prst="rect">
              <a:avLst/>
            </a:prstGeom>
          </p:spPr>
        </p:pic>
        <p:pic>
          <p:nvPicPr>
            <p:cNvPr id="8" name="図 7"/>
            <p:cNvPicPr>
              <a:picLocks noChangeAspect="1"/>
            </p:cNvPicPr>
            <p:nvPr/>
          </p:nvPicPr>
          <p:blipFill>
            <a:blip r:embed="rId6"/>
            <a:stretch>
              <a:fillRect/>
            </a:stretch>
          </p:blipFill>
          <p:spPr>
            <a:xfrm>
              <a:off x="5222419" y="8694439"/>
              <a:ext cx="904861" cy="767761"/>
            </a:xfrm>
            <a:prstGeom prst="rect">
              <a:avLst/>
            </a:prstGeom>
          </p:spPr>
        </p:pic>
        <p:pic>
          <p:nvPicPr>
            <p:cNvPr id="10" name="図 9"/>
            <p:cNvPicPr>
              <a:picLocks noChangeAspect="1"/>
            </p:cNvPicPr>
            <p:nvPr/>
          </p:nvPicPr>
          <p:blipFill>
            <a:blip r:embed="rId7"/>
            <a:stretch>
              <a:fillRect/>
            </a:stretch>
          </p:blipFill>
          <p:spPr>
            <a:xfrm>
              <a:off x="6657880" y="8700557"/>
              <a:ext cx="758525" cy="497938"/>
            </a:xfrm>
            <a:prstGeom prst="rect">
              <a:avLst/>
            </a:prstGeom>
          </p:spPr>
        </p:pic>
        <p:pic>
          <p:nvPicPr>
            <p:cNvPr id="65" name="図 64"/>
            <p:cNvPicPr>
              <a:picLocks noChangeAspect="1"/>
            </p:cNvPicPr>
            <p:nvPr/>
          </p:nvPicPr>
          <p:blipFill rotWithShape="1">
            <a:blip r:embed="rId5"/>
            <a:srcRect l="52585" t="8873" r="6417" b="53839"/>
            <a:stretch/>
          </p:blipFill>
          <p:spPr>
            <a:xfrm rot="5400000">
              <a:off x="6610152" y="9035554"/>
              <a:ext cx="698171" cy="1014236"/>
            </a:xfrm>
            <a:prstGeom prst="rect">
              <a:avLst/>
            </a:prstGeom>
          </p:spPr>
        </p:pic>
        <p:sp>
          <p:nvSpPr>
            <p:cNvPr id="11" name="右矢印 10"/>
            <p:cNvSpPr/>
            <p:nvPr/>
          </p:nvSpPr>
          <p:spPr>
            <a:xfrm>
              <a:off x="6192269" y="8766447"/>
              <a:ext cx="327353" cy="2389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66" name="右矢印 65"/>
            <p:cNvSpPr/>
            <p:nvPr/>
          </p:nvSpPr>
          <p:spPr>
            <a:xfrm rot="2161882">
              <a:off x="6087795" y="9266058"/>
              <a:ext cx="367735" cy="2038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pic>
          <p:nvPicPr>
            <p:cNvPr id="67" name="図 66"/>
            <p:cNvPicPr>
              <a:picLocks noChangeAspect="1"/>
            </p:cNvPicPr>
            <p:nvPr/>
          </p:nvPicPr>
          <p:blipFill rotWithShape="1">
            <a:blip r:embed="rId5"/>
            <a:srcRect l="5678" t="64337" r="86842" b="7914"/>
            <a:stretch/>
          </p:blipFill>
          <p:spPr>
            <a:xfrm rot="5400000">
              <a:off x="5691592" y="9133177"/>
              <a:ext cx="286199" cy="1147203"/>
            </a:xfrm>
            <a:prstGeom prst="rect">
              <a:avLst/>
            </a:prstGeom>
          </p:spPr>
        </p:pic>
        <p:sp>
          <p:nvSpPr>
            <p:cNvPr id="68" name="テキスト ボックス 67">
              <a:extLst>
                <a:ext uri="{FF2B5EF4-FFF2-40B4-BE49-F238E27FC236}">
                  <a16:creationId xmlns:a16="http://schemas.microsoft.com/office/drawing/2014/main" id="{B0EC81B7-CA5A-4027-AB03-1EBE6226C1F3}"/>
                </a:ext>
              </a:extLst>
            </p:cNvPr>
            <p:cNvSpPr txBox="1"/>
            <p:nvPr/>
          </p:nvSpPr>
          <p:spPr>
            <a:xfrm>
              <a:off x="5108309" y="8158635"/>
              <a:ext cx="2318276" cy="553998"/>
            </a:xfrm>
            <a:prstGeom prst="rect">
              <a:avLst/>
            </a:prstGeom>
            <a:noFill/>
          </p:spPr>
          <p:txBody>
            <a:bodyPr wrap="square">
              <a:spAutoFit/>
            </a:bodyPr>
            <a:lstStyle/>
            <a:p>
              <a:pPr algn="ctr">
                <a:lnSpc>
                  <a:spcPts val="1200"/>
                </a:lnSpc>
              </a:pPr>
              <a:r>
                <a:rPr lang="ja-JP" altLang="en-US" sz="1050" dirty="0"/>
                <a:t>◎</a:t>
              </a:r>
              <a:r>
                <a:rPr lang="ja-JP" altLang="en-US" sz="1000" dirty="0"/>
                <a:t>どのバリ取り方法が最も鋭利な</a:t>
              </a:r>
              <a:endParaRPr lang="en-US" altLang="ja-JP" sz="1000" dirty="0"/>
            </a:p>
            <a:p>
              <a:pPr algn="ctr">
                <a:lnSpc>
                  <a:spcPts val="1200"/>
                </a:lnSpc>
              </a:pPr>
              <a:r>
                <a:rPr lang="ja-JP" altLang="en-US" sz="1000" dirty="0"/>
                <a:t>刃先が得られるかを可視化</a:t>
              </a:r>
              <a:endParaRPr lang="en-US" altLang="ja-JP" sz="1000" dirty="0"/>
            </a:p>
            <a:p>
              <a:pPr algn="ctr">
                <a:lnSpc>
                  <a:spcPts val="1200"/>
                </a:lnSpc>
              </a:pPr>
              <a:r>
                <a:rPr lang="ja-JP" altLang="en-US" sz="1000" dirty="0"/>
                <a:t> （仙台市トライアルユース事業）</a:t>
              </a:r>
              <a:endParaRPr lang="en-US" altLang="ja-JP" sz="1000" dirty="0"/>
            </a:p>
          </p:txBody>
        </p:sp>
        <p:sp>
          <p:nvSpPr>
            <p:cNvPr id="69" name="テキスト ボックス 68">
              <a:extLst>
                <a:ext uri="{FF2B5EF4-FFF2-40B4-BE49-F238E27FC236}">
                  <a16:creationId xmlns:a16="http://schemas.microsoft.com/office/drawing/2014/main" id="{B0EC81B7-CA5A-4027-AB03-1EBE6226C1F3}"/>
                </a:ext>
              </a:extLst>
            </p:cNvPr>
            <p:cNvSpPr txBox="1"/>
            <p:nvPr/>
          </p:nvSpPr>
          <p:spPr>
            <a:xfrm>
              <a:off x="5123127" y="10278615"/>
              <a:ext cx="2499057" cy="415498"/>
            </a:xfrm>
            <a:prstGeom prst="rect">
              <a:avLst/>
            </a:prstGeom>
            <a:noFill/>
          </p:spPr>
          <p:txBody>
            <a:bodyPr wrap="square" lIns="36000" rIns="36000">
              <a:spAutoFit/>
            </a:bodyPr>
            <a:lstStyle/>
            <a:p>
              <a:r>
                <a:rPr lang="ja-JP" altLang="en-US" sz="1050" b="1" dirty="0">
                  <a:solidFill>
                    <a:srgbClr val="FF0000"/>
                  </a:solidFill>
                </a:rPr>
                <a:t>⇒自社技術の性能を可視化、新たな攻め</a:t>
              </a:r>
              <a:endParaRPr lang="en-US" altLang="ja-JP" sz="1050" b="1" dirty="0">
                <a:solidFill>
                  <a:srgbClr val="FF0000"/>
                </a:solidFill>
              </a:endParaRPr>
            </a:p>
            <a:p>
              <a:r>
                <a:rPr lang="ja-JP" altLang="en-US" sz="1050" b="1" dirty="0">
                  <a:solidFill>
                    <a:srgbClr val="FF0000"/>
                  </a:solidFill>
                </a:rPr>
                <a:t>　　の営業を展開</a:t>
              </a:r>
              <a:endParaRPr lang="en-US" altLang="ja-JP" sz="1050" b="1" dirty="0">
                <a:solidFill>
                  <a:srgbClr val="FF0000"/>
                </a:solidFill>
              </a:endParaRPr>
            </a:p>
          </p:txBody>
        </p:sp>
        <p:sp>
          <p:nvSpPr>
            <p:cNvPr id="12" name="テキスト ボックス 11"/>
            <p:cNvSpPr txBox="1"/>
            <p:nvPr/>
          </p:nvSpPr>
          <p:spPr>
            <a:xfrm>
              <a:off x="5817462" y="8880985"/>
              <a:ext cx="230789" cy="276999"/>
            </a:xfrm>
            <a:prstGeom prst="rect">
              <a:avLst/>
            </a:prstGeom>
            <a:solidFill>
              <a:schemeClr val="bg1"/>
            </a:solidFill>
          </p:spPr>
          <p:txBody>
            <a:bodyPr wrap="square" rtlCol="0" anchor="ctr">
              <a:spAutoFit/>
            </a:bodyPr>
            <a:lstStyle/>
            <a:p>
              <a:pPr algn="ctr"/>
              <a:r>
                <a:rPr kumimoji="1" lang="ja-JP" altLang="en-US" sz="1200" dirty="0" smtClean="0"/>
                <a:t>①</a:t>
              </a:r>
              <a:endParaRPr kumimoji="1" lang="ja-JP" altLang="en-US" sz="1200" dirty="0"/>
            </a:p>
          </p:txBody>
        </p:sp>
        <p:sp>
          <p:nvSpPr>
            <p:cNvPr id="70" name="テキスト ボックス 69"/>
            <p:cNvSpPr txBox="1"/>
            <p:nvPr/>
          </p:nvSpPr>
          <p:spPr>
            <a:xfrm>
              <a:off x="7225555" y="8829074"/>
              <a:ext cx="262856" cy="276999"/>
            </a:xfrm>
            <a:prstGeom prst="rect">
              <a:avLst/>
            </a:prstGeom>
            <a:solidFill>
              <a:schemeClr val="bg1"/>
            </a:solidFill>
          </p:spPr>
          <p:txBody>
            <a:bodyPr wrap="square" rtlCol="0" anchor="ctr">
              <a:spAutoFit/>
            </a:bodyPr>
            <a:lstStyle/>
            <a:p>
              <a:pPr algn="ctr"/>
              <a:r>
                <a:rPr kumimoji="1" lang="ja-JP" altLang="en-US" sz="1200" dirty="0" smtClean="0"/>
                <a:t>②</a:t>
              </a:r>
              <a:endParaRPr kumimoji="1" lang="ja-JP" altLang="en-US" sz="1200" dirty="0"/>
            </a:p>
          </p:txBody>
        </p:sp>
        <p:sp>
          <p:nvSpPr>
            <p:cNvPr id="71" name="テキスト ボックス 70"/>
            <p:cNvSpPr txBox="1"/>
            <p:nvPr/>
          </p:nvSpPr>
          <p:spPr>
            <a:xfrm>
              <a:off x="7152343" y="9445778"/>
              <a:ext cx="307771" cy="276999"/>
            </a:xfrm>
            <a:prstGeom prst="rect">
              <a:avLst/>
            </a:prstGeom>
            <a:solidFill>
              <a:schemeClr val="bg1"/>
            </a:solidFill>
          </p:spPr>
          <p:txBody>
            <a:bodyPr wrap="square" rtlCol="0" anchor="ctr">
              <a:spAutoFit/>
            </a:bodyPr>
            <a:lstStyle/>
            <a:p>
              <a:pPr algn="ctr"/>
              <a:r>
                <a:rPr lang="ja-JP" altLang="en-US" sz="1200" dirty="0"/>
                <a:t>③</a:t>
              </a:r>
              <a:endParaRPr kumimoji="1" lang="ja-JP" altLang="en-US" sz="1200" dirty="0"/>
            </a:p>
          </p:txBody>
        </p:sp>
      </p:grpSp>
      <p:sp>
        <p:nvSpPr>
          <p:cNvPr id="55" name="角丸四角形 54"/>
          <p:cNvSpPr/>
          <p:nvPr/>
        </p:nvSpPr>
        <p:spPr>
          <a:xfrm>
            <a:off x="1186652" y="7903051"/>
            <a:ext cx="5272380" cy="288174"/>
          </a:xfrm>
          <a:prstGeom prst="roundRect">
            <a:avLst>
              <a:gd name="adj" fmla="val 50000"/>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a:solidFill>
                  <a:schemeClr val="tx1"/>
                </a:solidFill>
              </a:rPr>
              <a:t>国内</a:t>
            </a:r>
            <a:r>
              <a:rPr lang="ja-JP" altLang="en-US" sz="1400" b="1" dirty="0" smtClean="0">
                <a:solidFill>
                  <a:schemeClr val="tx1"/>
                </a:solidFill>
              </a:rPr>
              <a:t>放射光施設で</a:t>
            </a:r>
            <a:r>
              <a:rPr lang="ja-JP" altLang="en-US" sz="1400" b="1" dirty="0">
                <a:solidFill>
                  <a:schemeClr val="tx1"/>
                </a:solidFill>
              </a:rPr>
              <a:t>既に始まっている産業界の研究開発</a:t>
            </a:r>
          </a:p>
        </p:txBody>
      </p:sp>
      <p:sp>
        <p:nvSpPr>
          <p:cNvPr id="4" name="正方形/長方形 3"/>
          <p:cNvSpPr/>
          <p:nvPr/>
        </p:nvSpPr>
        <p:spPr>
          <a:xfrm>
            <a:off x="379885" y="4017207"/>
            <a:ext cx="3959225" cy="769441"/>
          </a:xfrm>
          <a:prstGeom prst="rect">
            <a:avLst/>
          </a:prstGeom>
        </p:spPr>
        <p:txBody>
          <a:bodyPr>
            <a:spAutoFit/>
          </a:bodyPr>
          <a:lstStyle/>
          <a:p>
            <a:pPr lvl="0" algn="just"/>
            <a:r>
              <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rPr>
              <a:t>【</a:t>
            </a:r>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お申込</a:t>
            </a:r>
            <a:r>
              <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rPr>
              <a:t>】</a:t>
            </a:r>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　参加申込を右の</a:t>
            </a:r>
            <a:r>
              <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rPr>
              <a:t>QR</a:t>
            </a:r>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コード</a:t>
            </a:r>
            <a:endPar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endParaRPr>
          </a:p>
          <a:p>
            <a:pPr lvl="0" algn="just"/>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　　　　　　から</a:t>
            </a:r>
            <a:r>
              <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rPr>
              <a:t>10</a:t>
            </a:r>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月</a:t>
            </a:r>
            <a:r>
              <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rPr>
              <a:t>18</a:t>
            </a:r>
            <a:r>
              <a:rPr lang="ja-JP" altLang="en-US" sz="1600" dirty="0">
                <a:solidFill>
                  <a:prstClr val="black"/>
                </a:solidFill>
                <a:latin typeface="HGPｺﾞｼｯｸE" panose="020B0900000000000000" pitchFamily="50" charset="-128"/>
                <a:ea typeface="HGPｺﾞｼｯｸE" panose="020B0900000000000000" pitchFamily="50" charset="-128"/>
                <a:cs typeface="Meiryo" charset="-128"/>
              </a:rPr>
              <a:t>日（火）まで送付</a:t>
            </a:r>
            <a:endParaRPr lang="en-US" altLang="ja-JP" sz="1600" dirty="0">
              <a:solidFill>
                <a:prstClr val="black"/>
              </a:solidFill>
              <a:latin typeface="HGPｺﾞｼｯｸE" panose="020B0900000000000000" pitchFamily="50" charset="-128"/>
              <a:ea typeface="HGPｺﾞｼｯｸE" panose="020B0900000000000000" pitchFamily="50" charset="-128"/>
              <a:cs typeface="Meiryo" charset="-128"/>
            </a:endParaRPr>
          </a:p>
          <a:p>
            <a:pPr lvl="0" algn="just"/>
            <a:r>
              <a:rPr lang="en-US" altLang="ja-JP" sz="1200" dirty="0">
                <a:solidFill>
                  <a:prstClr val="black"/>
                </a:solidFill>
                <a:latin typeface="HGPｺﾞｼｯｸE" panose="020B0900000000000000" pitchFamily="50" charset="-128"/>
                <a:ea typeface="HGPｺﾞｼｯｸE" panose="020B0900000000000000" pitchFamily="50" charset="-128"/>
                <a:cs typeface="Meiryo" charset="-128"/>
              </a:rPr>
              <a:t>【</a:t>
            </a:r>
            <a:r>
              <a:rPr lang="ja-JP" altLang="en-US" sz="1200" dirty="0">
                <a:solidFill>
                  <a:prstClr val="black"/>
                </a:solidFill>
                <a:latin typeface="HGPｺﾞｼｯｸE" panose="020B0900000000000000" pitchFamily="50" charset="-128"/>
                <a:ea typeface="HGPｺﾞｼｯｸE" panose="020B0900000000000000" pitchFamily="50" charset="-128"/>
                <a:cs typeface="Meiryo" charset="-128"/>
              </a:rPr>
              <a:t>お問合せ</a:t>
            </a:r>
            <a:r>
              <a:rPr lang="en-US" altLang="ja-JP" sz="1200" dirty="0">
                <a:solidFill>
                  <a:prstClr val="black"/>
                </a:solidFill>
                <a:latin typeface="HGPｺﾞｼｯｸE" panose="020B0900000000000000" pitchFamily="50" charset="-128"/>
                <a:ea typeface="HGPｺﾞｼｯｸE" panose="020B0900000000000000" pitchFamily="50" charset="-128"/>
                <a:cs typeface="Meiryo" charset="-128"/>
              </a:rPr>
              <a:t>】PhoSIC</a:t>
            </a:r>
            <a:r>
              <a:rPr lang="ja-JP" altLang="en-US" sz="1200" dirty="0">
                <a:solidFill>
                  <a:prstClr val="black"/>
                </a:solidFill>
                <a:latin typeface="HGPｺﾞｼｯｸE" panose="020B0900000000000000" pitchFamily="50" charset="-128"/>
                <a:ea typeface="HGPｺﾞｼｯｸE" panose="020B0900000000000000" pitchFamily="50" charset="-128"/>
                <a:cs typeface="Meiryo" charset="-128"/>
              </a:rPr>
              <a:t>小菅</a:t>
            </a:r>
            <a:r>
              <a:rPr lang="en-US" altLang="ja-JP" sz="1200" dirty="0">
                <a:solidFill>
                  <a:prstClr val="black"/>
                </a:solidFill>
                <a:latin typeface="HGPｺﾞｼｯｸE" panose="020B0900000000000000" pitchFamily="50" charset="-128"/>
                <a:ea typeface="HGPｺﾞｼｯｸE" panose="020B0900000000000000" pitchFamily="50" charset="-128"/>
                <a:cs typeface="Meiryo" charset="-128"/>
              </a:rPr>
              <a:t>(</a:t>
            </a:r>
            <a:r>
              <a:rPr lang="en-US" altLang="ja-JP" sz="1200" dirty="0" err="1">
                <a:solidFill>
                  <a:prstClr val="black"/>
                </a:solidFill>
                <a:latin typeface="HGPｺﾞｼｯｸE" panose="020B0900000000000000" pitchFamily="50" charset="-128"/>
                <a:ea typeface="HGPｺﾞｼｯｸE" panose="020B0900000000000000" pitchFamily="50" charset="-128"/>
                <a:cs typeface="Meiryo" charset="-128"/>
              </a:rPr>
              <a:t>Mail:t-kosuge@phosic.or.jp</a:t>
            </a:r>
            <a:r>
              <a:rPr lang="en-US" altLang="ja-JP" sz="1200" dirty="0">
                <a:solidFill>
                  <a:prstClr val="black"/>
                </a:solidFill>
                <a:latin typeface="HGPｺﾞｼｯｸE" panose="020B0900000000000000" pitchFamily="50" charset="-128"/>
                <a:ea typeface="HGPｺﾞｼｯｸE" panose="020B0900000000000000" pitchFamily="50" charset="-128"/>
                <a:cs typeface="Meiryo" charset="-128"/>
              </a:rPr>
              <a:t>)</a:t>
            </a:r>
            <a:endParaRPr lang="ja-JP" altLang="en-US" dirty="0"/>
          </a:p>
        </p:txBody>
      </p:sp>
      <p:pic>
        <p:nvPicPr>
          <p:cNvPr id="53" name="図 52"/>
          <p:cNvPicPr>
            <a:picLocks noChangeAspect="1"/>
          </p:cNvPicPr>
          <p:nvPr/>
        </p:nvPicPr>
        <p:blipFill>
          <a:blip r:embed="rId8"/>
          <a:stretch>
            <a:fillRect/>
          </a:stretch>
        </p:blipFill>
        <p:spPr>
          <a:xfrm>
            <a:off x="6519622" y="3077815"/>
            <a:ext cx="964762" cy="956655"/>
          </a:xfrm>
          <a:prstGeom prst="rect">
            <a:avLst/>
          </a:prstGeom>
        </p:spPr>
      </p:pic>
    </p:spTree>
    <p:extLst>
      <p:ext uri="{BB962C8B-B14F-4D97-AF65-F5344CB8AC3E}">
        <p14:creationId xmlns:p14="http://schemas.microsoft.com/office/powerpoint/2010/main" val="18459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320</Words>
  <Application>Microsoft Office PowerPoint</Application>
  <PresentationFormat>ユーザー設定</PresentationFormat>
  <Paragraphs>76</Paragraphs>
  <Slides>1</Slides>
  <Notes>0</Notes>
  <HiddenSlides>1</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1</vt:i4>
      </vt:variant>
    </vt:vector>
  </HeadingPairs>
  <TitlesOfParts>
    <vt:vector size="15" baseType="lpstr">
      <vt:lpstr>AR Pマーカー体E</vt:lpstr>
      <vt:lpstr>HGPｺﾞｼｯｸE</vt:lpstr>
      <vt:lpstr>HGP創英ﾌﾟﾚｾﾞﾝｽEB</vt:lpstr>
      <vt:lpstr>Meiryo UI</vt:lpstr>
      <vt:lpstr>ＭＳ Ｐゴシック</vt:lpstr>
      <vt:lpstr>ＭＳ 明朝</vt:lpstr>
      <vt:lpstr>宋体</vt:lpstr>
      <vt:lpstr>Meiryo</vt:lpstr>
      <vt:lpstr>Meiryo</vt:lpstr>
      <vt:lpstr>Arial</vt:lpstr>
      <vt:lpstr>Calibri</vt:lpstr>
      <vt:lpstr>Times New Roman</vt:lpstr>
      <vt:lpstr>Wingdings</vt:lpstr>
      <vt:lpstr>Office ​​テーマ</vt:lpstr>
      <vt:lpstr>PowerPoint プレゼンテーション</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maki16</dc:creator>
  <cp:lastModifiedBy>phosic-user001</cp:lastModifiedBy>
  <cp:revision>242</cp:revision>
  <cp:lastPrinted>2022-09-29T00:14:25Z</cp:lastPrinted>
  <dcterms:created xsi:type="dcterms:W3CDTF">2019-05-19T03:06:10Z</dcterms:created>
  <dcterms:modified xsi:type="dcterms:W3CDTF">2022-09-29T00:14:53Z</dcterms:modified>
</cp:coreProperties>
</file>